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3" r:id="rId6"/>
    <p:sldId id="262" r:id="rId7"/>
    <p:sldId id="264" r:id="rId8"/>
    <p:sldId id="258" r:id="rId9"/>
    <p:sldId id="265" r:id="rId10"/>
    <p:sldId id="266" r:id="rId11"/>
    <p:sldId id="275" r:id="rId12"/>
    <p:sldId id="257" r:id="rId13"/>
    <p:sldId id="267" r:id="rId14"/>
    <p:sldId id="272" r:id="rId15"/>
    <p:sldId id="276" r:id="rId16"/>
    <p:sldId id="270" r:id="rId17"/>
    <p:sldId id="274" r:id="rId18"/>
    <p:sldId id="260" r:id="rId1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A"/>
    <a:srgbClr val="1E901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1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866C9-4A03-4AD4-8E51-2BAE1EB6D1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BEC2E38C-B9EA-4AC4-87C3-18C259F9401A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/>
            <a:t>RAE</a:t>
          </a:r>
        </a:p>
      </dgm:t>
    </dgm:pt>
    <dgm:pt modelId="{56633E21-2D4F-4D35-A163-AA05ACDE458F}" type="parTrans" cxnId="{34B04A36-AFEA-4CD1-A11B-8FBE8A73338B}">
      <dgm:prSet/>
      <dgm:spPr/>
      <dgm:t>
        <a:bodyPr rtlCol="0"/>
        <a:lstStyle/>
        <a:p>
          <a:pPr rtl="0"/>
          <a:endParaRPr lang="es-ES" sz="2100" noProof="1"/>
        </a:p>
      </dgm:t>
    </dgm:pt>
    <dgm:pt modelId="{257D8D46-D708-441A-9A94-08C16FB98397}" type="sibTrans" cxnId="{34B04A36-AFEA-4CD1-A11B-8FBE8A73338B}">
      <dgm:prSet/>
      <dgm:spPr/>
      <dgm:t>
        <a:bodyPr rtlCol="0"/>
        <a:lstStyle/>
        <a:p>
          <a:pPr rtl="0"/>
          <a:endParaRPr lang="es-ES" noProof="1"/>
        </a:p>
      </dgm:t>
    </dgm:pt>
    <dgm:pt modelId="{6C7ABDD8-2116-4572-BFF1-942DE135219B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/>
            <a:t>Etimología</a:t>
          </a:r>
        </a:p>
      </dgm:t>
    </dgm:pt>
    <dgm:pt modelId="{616469A4-BE2A-4C29-8A52-AB6BAF651012}" type="parTrans" cxnId="{0675954C-3CB5-402E-8880-DDA68CDDB758}">
      <dgm:prSet/>
      <dgm:spPr/>
      <dgm:t>
        <a:bodyPr rtlCol="0"/>
        <a:lstStyle/>
        <a:p>
          <a:pPr rtl="0"/>
          <a:endParaRPr lang="es-ES" sz="2100" noProof="1"/>
        </a:p>
      </dgm:t>
    </dgm:pt>
    <dgm:pt modelId="{59BC6248-0FAC-49D0-8357-FB965100BBEE}" type="sibTrans" cxnId="{0675954C-3CB5-402E-8880-DDA68CDDB758}">
      <dgm:prSet/>
      <dgm:spPr/>
      <dgm:t>
        <a:bodyPr rtlCol="0"/>
        <a:lstStyle/>
        <a:p>
          <a:pPr rtl="0"/>
          <a:endParaRPr lang="es-ES" noProof="1"/>
        </a:p>
      </dgm:t>
    </dgm:pt>
    <dgm:pt modelId="{44509D9E-58EE-4039-82A1-2A79116ACC93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ES" noProof="1"/>
            <a:t>Ética</a:t>
          </a:r>
        </a:p>
      </dgm:t>
    </dgm:pt>
    <dgm:pt modelId="{5C426BE0-998E-4D28-8838-1C847BD83830}" type="parTrans" cxnId="{E0D91B55-A7CF-4FF4-B08D-DBE20AF8C2FE}">
      <dgm:prSet/>
      <dgm:spPr/>
      <dgm:t>
        <a:bodyPr rtlCol="0"/>
        <a:lstStyle/>
        <a:p>
          <a:pPr rtl="0"/>
          <a:endParaRPr lang="es-ES" sz="2100" noProof="1"/>
        </a:p>
      </dgm:t>
    </dgm:pt>
    <dgm:pt modelId="{35B7AB1F-21FF-4FAC-BC26-4D944FC0050D}" type="sibTrans" cxnId="{E0D91B55-A7CF-4FF4-B08D-DBE20AF8C2FE}">
      <dgm:prSet/>
      <dgm:spPr/>
      <dgm:t>
        <a:bodyPr rtlCol="0"/>
        <a:lstStyle/>
        <a:p>
          <a:pPr rtl="0"/>
          <a:endParaRPr lang="es-ES" noProof="1"/>
        </a:p>
      </dgm:t>
    </dgm:pt>
    <dgm:pt modelId="{731CB9B8-9C9E-4777-B5E5-0C650C1CF671}" type="pres">
      <dgm:prSet presAssocID="{1AF866C9-4A03-4AD4-8E51-2BAE1EB6D173}" presName="root" presStyleCnt="0">
        <dgm:presLayoutVars>
          <dgm:dir/>
          <dgm:resizeHandles val="exact"/>
        </dgm:presLayoutVars>
      </dgm:prSet>
      <dgm:spPr/>
    </dgm:pt>
    <dgm:pt modelId="{0F838767-051F-4A41-B5BD-34FB3C75F12B}" type="pres">
      <dgm:prSet presAssocID="{BEC2E38C-B9EA-4AC4-87C3-18C259F9401A}" presName="compNode" presStyleCnt="0"/>
      <dgm:spPr/>
    </dgm:pt>
    <dgm:pt modelId="{5A075809-8C75-4E04-803F-AFF163039B65}" type="pres">
      <dgm:prSet presAssocID="{BEC2E38C-B9EA-4AC4-87C3-18C259F9401A}" presName="iconRect" presStyleLbl="node1" presStyleIdx="0" presStyleCnt="3" custScaleX="382526" custScaleY="210952" custLinFactNeighborX="-35033" custLinFactNeighborY="-91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</dgm:pt>
    <dgm:pt modelId="{61FEAC64-1B83-4E3A-AA87-4304788BDB55}" type="pres">
      <dgm:prSet presAssocID="{BEC2E38C-B9EA-4AC4-87C3-18C259F9401A}" presName="spaceRect" presStyleCnt="0"/>
      <dgm:spPr/>
    </dgm:pt>
    <dgm:pt modelId="{E15304F6-1159-42A1-9C34-3730AFDDA2CD}" type="pres">
      <dgm:prSet presAssocID="{BEC2E38C-B9EA-4AC4-87C3-18C259F9401A}" presName="textRect" presStyleLbl="revTx" presStyleIdx="0" presStyleCnt="3" custLinFactNeighborX="-32287" custLinFactNeighborY="41762">
        <dgm:presLayoutVars>
          <dgm:chMax val="1"/>
          <dgm:chPref val="1"/>
        </dgm:presLayoutVars>
      </dgm:prSet>
      <dgm:spPr/>
    </dgm:pt>
    <dgm:pt modelId="{5EF07DF1-4052-44A1-A0AF-0A363D6B0630}" type="pres">
      <dgm:prSet presAssocID="{257D8D46-D708-441A-9A94-08C16FB98397}" presName="sibTrans" presStyleCnt="0"/>
      <dgm:spPr/>
    </dgm:pt>
    <dgm:pt modelId="{076BEFD0-E9ED-4E7F-9673-6E011B5A08E2}" type="pres">
      <dgm:prSet presAssocID="{6C7ABDD8-2116-4572-BFF1-942DE135219B}" presName="compNode" presStyleCnt="0"/>
      <dgm:spPr/>
    </dgm:pt>
    <dgm:pt modelId="{149365D4-02F1-45AD-91FD-EDDC4F0E9A67}" type="pres">
      <dgm:prSet presAssocID="{6C7ABDD8-2116-4572-BFF1-942DE135219B}" presName="iconRect" presStyleLbl="node1" presStyleIdx="1" presStyleCnt="3" custScaleX="305702" custScaleY="217123" custLinFactNeighborX="-20234" custLinFactNeighborY="-638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</dgm:spPr>
    </dgm:pt>
    <dgm:pt modelId="{447A0DDA-36E4-40AA-925D-E48F6CE3CB04}" type="pres">
      <dgm:prSet presAssocID="{6C7ABDD8-2116-4572-BFF1-942DE135219B}" presName="spaceRect" presStyleCnt="0"/>
      <dgm:spPr/>
    </dgm:pt>
    <dgm:pt modelId="{4BFFB028-C0D7-44EE-803C-2FE7CB0A5632}" type="pres">
      <dgm:prSet presAssocID="{6C7ABDD8-2116-4572-BFF1-942DE135219B}" presName="textRect" presStyleLbl="revTx" presStyleIdx="1" presStyleCnt="3" custLinFactNeighborX="-7349" custLinFactNeighborY="43003">
        <dgm:presLayoutVars>
          <dgm:chMax val="1"/>
          <dgm:chPref val="1"/>
        </dgm:presLayoutVars>
      </dgm:prSet>
      <dgm:spPr/>
    </dgm:pt>
    <dgm:pt modelId="{BD707A12-FF25-4CE0-97F9-4B4B6BAF0972}" type="pres">
      <dgm:prSet presAssocID="{59BC6248-0FAC-49D0-8357-FB965100BBEE}" presName="sibTrans" presStyleCnt="0"/>
      <dgm:spPr/>
    </dgm:pt>
    <dgm:pt modelId="{5CC278AE-9618-4F63-A36B-DABFF003969D}" type="pres">
      <dgm:prSet presAssocID="{44509D9E-58EE-4039-82A1-2A79116ACC93}" presName="compNode" presStyleCnt="0"/>
      <dgm:spPr/>
    </dgm:pt>
    <dgm:pt modelId="{72D006BC-B9B3-458C-9768-07D20D6CD37A}" type="pres">
      <dgm:prSet presAssocID="{44509D9E-58EE-4039-82A1-2A79116ACC93}" presName="iconRect" presStyleLbl="node1" presStyleIdx="2" presStyleCnt="3" custScaleX="347563" custScaleY="223685" custLinFactNeighborX="51879" custLinFactNeighborY="-476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</dgm:spPr>
    </dgm:pt>
    <dgm:pt modelId="{E1CA841E-18DE-4CC2-894E-42813BF3A61C}" type="pres">
      <dgm:prSet presAssocID="{44509D9E-58EE-4039-82A1-2A79116ACC93}" presName="spaceRect" presStyleCnt="0"/>
      <dgm:spPr/>
    </dgm:pt>
    <dgm:pt modelId="{7A8D41E0-D064-4F64-B2E2-37349575417C}" type="pres">
      <dgm:prSet presAssocID="{44509D9E-58EE-4039-82A1-2A79116ACC93}" presName="textRect" presStyleLbl="revTx" presStyleIdx="2" presStyleCnt="3" custLinFactNeighborX="24181" custLinFactNeighborY="41419">
        <dgm:presLayoutVars>
          <dgm:chMax val="1"/>
          <dgm:chPref val="1"/>
        </dgm:presLayoutVars>
      </dgm:prSet>
      <dgm:spPr/>
    </dgm:pt>
  </dgm:ptLst>
  <dgm:cxnLst>
    <dgm:cxn modelId="{72D9BD25-E96B-4410-A062-9484C5CE02DA}" type="presOf" srcId="{1AF866C9-4A03-4AD4-8E51-2BAE1EB6D173}" destId="{731CB9B8-9C9E-4777-B5E5-0C650C1CF671}" srcOrd="0" destOrd="0" presId="urn:microsoft.com/office/officeart/2018/2/layout/IconLabelList"/>
    <dgm:cxn modelId="{34B04A36-AFEA-4CD1-A11B-8FBE8A73338B}" srcId="{1AF866C9-4A03-4AD4-8E51-2BAE1EB6D173}" destId="{BEC2E38C-B9EA-4AC4-87C3-18C259F9401A}" srcOrd="0" destOrd="0" parTransId="{56633E21-2D4F-4D35-A163-AA05ACDE458F}" sibTransId="{257D8D46-D708-441A-9A94-08C16FB98397}"/>
    <dgm:cxn modelId="{0675954C-3CB5-402E-8880-DDA68CDDB758}" srcId="{1AF866C9-4A03-4AD4-8E51-2BAE1EB6D173}" destId="{6C7ABDD8-2116-4572-BFF1-942DE135219B}" srcOrd="1" destOrd="0" parTransId="{616469A4-BE2A-4C29-8A52-AB6BAF651012}" sibTransId="{59BC6248-0FAC-49D0-8357-FB965100BBEE}"/>
    <dgm:cxn modelId="{E0D91B55-A7CF-4FF4-B08D-DBE20AF8C2FE}" srcId="{1AF866C9-4A03-4AD4-8E51-2BAE1EB6D173}" destId="{44509D9E-58EE-4039-82A1-2A79116ACC93}" srcOrd="2" destOrd="0" parTransId="{5C426BE0-998E-4D28-8838-1C847BD83830}" sibTransId="{35B7AB1F-21FF-4FAC-BC26-4D944FC0050D}"/>
    <dgm:cxn modelId="{27509A94-55FC-46A0-A9A6-A22BC85E8597}" type="presOf" srcId="{6C7ABDD8-2116-4572-BFF1-942DE135219B}" destId="{4BFFB028-C0D7-44EE-803C-2FE7CB0A5632}" srcOrd="0" destOrd="0" presId="urn:microsoft.com/office/officeart/2018/2/layout/IconLabelList"/>
    <dgm:cxn modelId="{5A02ECB6-7367-493F-9D45-440E8F6BA283}" type="presOf" srcId="{44509D9E-58EE-4039-82A1-2A79116ACC93}" destId="{7A8D41E0-D064-4F64-B2E2-37349575417C}" srcOrd="0" destOrd="0" presId="urn:microsoft.com/office/officeart/2018/2/layout/IconLabelList"/>
    <dgm:cxn modelId="{2FC20AD0-E211-4DAB-A7E2-76FB18A84C4C}" type="presOf" srcId="{BEC2E38C-B9EA-4AC4-87C3-18C259F9401A}" destId="{E15304F6-1159-42A1-9C34-3730AFDDA2CD}" srcOrd="0" destOrd="0" presId="urn:microsoft.com/office/officeart/2018/2/layout/IconLabelList"/>
    <dgm:cxn modelId="{1DAC79F4-86A2-4FF2-973C-E58AD2F0F8A9}" type="presParOf" srcId="{731CB9B8-9C9E-4777-B5E5-0C650C1CF671}" destId="{0F838767-051F-4A41-B5BD-34FB3C75F12B}" srcOrd="0" destOrd="0" presId="urn:microsoft.com/office/officeart/2018/2/layout/IconLabelList"/>
    <dgm:cxn modelId="{C7E8690E-516D-4499-BDF5-191A25F02037}" type="presParOf" srcId="{0F838767-051F-4A41-B5BD-34FB3C75F12B}" destId="{5A075809-8C75-4E04-803F-AFF163039B65}" srcOrd="0" destOrd="0" presId="urn:microsoft.com/office/officeart/2018/2/layout/IconLabelList"/>
    <dgm:cxn modelId="{9A5CBF75-80AD-4A7D-97A2-4D65DA7FC8AD}" type="presParOf" srcId="{0F838767-051F-4A41-B5BD-34FB3C75F12B}" destId="{61FEAC64-1B83-4E3A-AA87-4304788BDB55}" srcOrd="1" destOrd="0" presId="urn:microsoft.com/office/officeart/2018/2/layout/IconLabelList"/>
    <dgm:cxn modelId="{5E64FA2A-8C48-4725-82DB-EBF6A2443D54}" type="presParOf" srcId="{0F838767-051F-4A41-B5BD-34FB3C75F12B}" destId="{E15304F6-1159-42A1-9C34-3730AFDDA2CD}" srcOrd="2" destOrd="0" presId="urn:microsoft.com/office/officeart/2018/2/layout/IconLabelList"/>
    <dgm:cxn modelId="{BE88A013-45F8-4A54-AB05-45FD35ADC38F}" type="presParOf" srcId="{731CB9B8-9C9E-4777-B5E5-0C650C1CF671}" destId="{5EF07DF1-4052-44A1-A0AF-0A363D6B0630}" srcOrd="1" destOrd="0" presId="urn:microsoft.com/office/officeart/2018/2/layout/IconLabelList"/>
    <dgm:cxn modelId="{9AC2D573-1C38-45BC-8067-16F43F77C5C0}" type="presParOf" srcId="{731CB9B8-9C9E-4777-B5E5-0C650C1CF671}" destId="{076BEFD0-E9ED-4E7F-9673-6E011B5A08E2}" srcOrd="2" destOrd="0" presId="urn:microsoft.com/office/officeart/2018/2/layout/IconLabelList"/>
    <dgm:cxn modelId="{B194EC7C-050A-4B04-A866-3DAB87F9E173}" type="presParOf" srcId="{076BEFD0-E9ED-4E7F-9673-6E011B5A08E2}" destId="{149365D4-02F1-45AD-91FD-EDDC4F0E9A67}" srcOrd="0" destOrd="0" presId="urn:microsoft.com/office/officeart/2018/2/layout/IconLabelList"/>
    <dgm:cxn modelId="{33789C51-F098-4835-AC2F-FAF87397EF84}" type="presParOf" srcId="{076BEFD0-E9ED-4E7F-9673-6E011B5A08E2}" destId="{447A0DDA-36E4-40AA-925D-E48F6CE3CB04}" srcOrd="1" destOrd="0" presId="urn:microsoft.com/office/officeart/2018/2/layout/IconLabelList"/>
    <dgm:cxn modelId="{255FDD29-5710-4FC9-863C-C220C7442AE7}" type="presParOf" srcId="{076BEFD0-E9ED-4E7F-9673-6E011B5A08E2}" destId="{4BFFB028-C0D7-44EE-803C-2FE7CB0A5632}" srcOrd="2" destOrd="0" presId="urn:microsoft.com/office/officeart/2018/2/layout/IconLabelList"/>
    <dgm:cxn modelId="{731028BA-21F4-4D07-8496-65CB56591CE5}" type="presParOf" srcId="{731CB9B8-9C9E-4777-B5E5-0C650C1CF671}" destId="{BD707A12-FF25-4CE0-97F9-4B4B6BAF0972}" srcOrd="3" destOrd="0" presId="urn:microsoft.com/office/officeart/2018/2/layout/IconLabelList"/>
    <dgm:cxn modelId="{154AD7BE-B962-4212-9F3B-E5F9DB8DDE7D}" type="presParOf" srcId="{731CB9B8-9C9E-4777-B5E5-0C650C1CF671}" destId="{5CC278AE-9618-4F63-A36B-DABFF003969D}" srcOrd="4" destOrd="0" presId="urn:microsoft.com/office/officeart/2018/2/layout/IconLabelList"/>
    <dgm:cxn modelId="{4E79B4FC-C1F5-4F20-9EF8-4F94FD2D8A6D}" type="presParOf" srcId="{5CC278AE-9618-4F63-A36B-DABFF003969D}" destId="{72D006BC-B9B3-458C-9768-07D20D6CD37A}" srcOrd="0" destOrd="0" presId="urn:microsoft.com/office/officeart/2018/2/layout/IconLabelList"/>
    <dgm:cxn modelId="{A5C54848-9E78-49FD-9EF1-C095038B5AD4}" type="presParOf" srcId="{5CC278AE-9618-4F63-A36B-DABFF003969D}" destId="{E1CA841E-18DE-4CC2-894E-42813BF3A61C}" srcOrd="1" destOrd="0" presId="urn:microsoft.com/office/officeart/2018/2/layout/IconLabelList"/>
    <dgm:cxn modelId="{7E8EA5BF-02CC-41C2-A7CF-B153778365B6}" type="presParOf" srcId="{5CC278AE-9618-4F63-A36B-DABFF003969D}" destId="{7A8D41E0-D064-4F64-B2E2-3734957541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75809-8C75-4E04-803F-AFF163039B65}">
      <dsp:nvSpPr>
        <dsp:cNvPr id="0" name=""/>
        <dsp:cNvSpPr/>
      </dsp:nvSpPr>
      <dsp:spPr>
        <a:xfrm>
          <a:off x="17250" y="352495"/>
          <a:ext cx="3603244" cy="19870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304F6-1159-42A1-9C34-3730AFDDA2CD}">
      <dsp:nvSpPr>
        <dsp:cNvPr id="0" name=""/>
        <dsp:cNvSpPr/>
      </dsp:nvSpPr>
      <dsp:spPr>
        <a:xfrm>
          <a:off x="426400" y="2497168"/>
          <a:ext cx="20932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noProof="1"/>
            <a:t>RAE</a:t>
          </a:r>
        </a:p>
      </dsp:txBody>
      <dsp:txXfrm>
        <a:off x="426400" y="2497168"/>
        <a:ext cx="2093246" cy="720000"/>
      </dsp:txXfrm>
    </dsp:sp>
    <dsp:sp modelId="{149365D4-02F1-45AD-91FD-EDDC4F0E9A67}">
      <dsp:nvSpPr>
        <dsp:cNvPr id="0" name=""/>
        <dsp:cNvSpPr/>
      </dsp:nvSpPr>
      <dsp:spPr>
        <a:xfrm>
          <a:off x="4126214" y="363952"/>
          <a:ext cx="2879592" cy="204521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FB028-C0D7-44EE-803C-2FE7CB0A5632}">
      <dsp:nvSpPr>
        <dsp:cNvPr id="0" name=""/>
        <dsp:cNvSpPr/>
      </dsp:nvSpPr>
      <dsp:spPr>
        <a:xfrm>
          <a:off x="4556151" y="2520636"/>
          <a:ext cx="20932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noProof="1"/>
            <a:t>Etimología</a:t>
          </a:r>
        </a:p>
      </dsp:txBody>
      <dsp:txXfrm>
        <a:off x="4556151" y="2520636"/>
        <a:ext cx="2093246" cy="720000"/>
      </dsp:txXfrm>
    </dsp:sp>
    <dsp:sp modelId="{72D006BC-B9B3-458C-9768-07D20D6CD37A}">
      <dsp:nvSpPr>
        <dsp:cNvPr id="0" name=""/>
        <dsp:cNvSpPr/>
      </dsp:nvSpPr>
      <dsp:spPr>
        <a:xfrm>
          <a:off x="7909969" y="363815"/>
          <a:ext cx="3273907" cy="21070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D41E0-D064-4F64-B2E2-37349575417C}">
      <dsp:nvSpPr>
        <dsp:cNvPr id="0" name=""/>
        <dsp:cNvSpPr/>
      </dsp:nvSpPr>
      <dsp:spPr>
        <a:xfrm>
          <a:off x="8659220" y="2524684"/>
          <a:ext cx="20932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noProof="1"/>
            <a:t>Ética</a:t>
          </a:r>
        </a:p>
      </dsp:txBody>
      <dsp:txXfrm>
        <a:off x="8659220" y="2524684"/>
        <a:ext cx="209324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o de lista de etiquetas"/>
  <dgm:desc val="Se usa para mostrar fragmentos no secuenciales o agrupados de información acompañados de elementos visuales relacionados. Funciona mejor con iconos o imágenes pequeñas con leyendas de texto breve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7C290E50-D3EA-4329-AA5F-AF5A5C575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112D18-5CEB-46F3-924F-E35464AAA3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063454-0C50-465D-BBCC-A1BC93647939}" type="datetime1">
              <a:rPr lang="es-ES" smtClean="0"/>
              <a:t>13/04/2023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8FC0ED-2712-4B69-9F16-123F02DBF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32CBD00C-2269-4424-828A-8D893B5226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70B3793-D85E-4082-925C-FAA1A2B272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8639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A2164E5-25B2-43EB-BA60-20F8C59EDCC9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B3E965-974B-498D-B360-83DD1F9DEB5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836367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652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64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07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412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757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465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075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43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B3E965-974B-498D-B360-83DD1F9DEB5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56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42455A-0D23-4EAB-9AF9-2CC2B3066B0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7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4D9CA8A5-26D2-45DD-962D-7B26D7AB62F1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3" name="Conector recto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15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6E76A-43E4-4F80-A5BC-24F8D05D8CD4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472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AFE25E-6E5D-4EC9-BDD0-567CC8F58C30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59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C34A642-8E00-4F15-9BE5-FED7F68AA98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F018FF3-9740-4BA5-8515-EBFCC6232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8600" y="643467"/>
            <a:ext cx="3635926" cy="51138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9BEFBB5-382E-4634-9782-68859DEE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173792" y="2660530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8">
            <a:extLst>
              <a:ext uri="{FF2B5EF4-FFF2-40B4-BE49-F238E27FC236}">
                <a16:creationId xmlns:a16="http://schemas.microsoft.com/office/drawing/2014/main" id="{CE069499-3ED9-4F5B-ADC9-5EBFC522E9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1400" y="1118014"/>
            <a:ext cx="3379080" cy="145075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04052F90-8192-445D-854C-F144C7CFAC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" y="640080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51433AC9-3FFE-4C0D-A905-A0CB48FB81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1960" y="640080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5054A368-7C94-4623-8670-651AAB51F2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080" y="3364992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posición de imagen 14">
            <a:extLst>
              <a:ext uri="{FF2B5EF4-FFF2-40B4-BE49-F238E27FC236}">
                <a16:creationId xmlns:a16="http://schemas.microsoft.com/office/drawing/2014/main" id="{04D3A3D1-400C-4822-B959-96FF1469FD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1960" y="3364992"/>
            <a:ext cx="3273552" cy="2395728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8B04F02-660E-4770-B563-1D977AFF4C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6408" y="2789067"/>
            <a:ext cx="3176587" cy="270668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2587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615575-E760-436B-A0F2-DD403688044F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306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39A86D-844F-4469-B9BF-7DF62EA6DF62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C6740-EB1A-4F38-A32B-5E18AA414732}" type="datetime1">
              <a:rPr lang="es-ES" noProof="1" dirty="0" smtClean="0"/>
              <a:t>13/04/2023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1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556201F1-D3DA-4692-9C61-FA2F7D7361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6795" y="2299997"/>
            <a:ext cx="4754880" cy="4023360"/>
          </a:xfrm>
        </p:spPr>
        <p:txBody>
          <a:bodyPr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795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A30382-9C26-4043-A7F4-709C0F327B3A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058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E8FC3B-9CB4-4F98-9D68-AC9053DA2F67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89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AA4B87-5B1E-4433-80D2-65E29DC39EF5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0396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437-827C-4823-A62A-20475446CB64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336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64EA24-9A86-493C-8719-B89806BA67B2}" type="datetime1">
              <a:rPr lang="es-ES" noProof="0" smtClean="0"/>
              <a:t>13/04/2023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741875FF-D8FF-43EC-A4D0-E98434438805}" type="datetime1">
              <a:rPr lang="es-ES" noProof="1" smtClean="0"/>
              <a:t>13/04/2023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1"/>
              <a:t>
             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6D22F896-40B5-4ADD-8801-0D06FADFA095}" type="slidenum">
              <a:rPr lang="es-ES" noProof="1" dirty="0" smtClean="0"/>
              <a:pPr rtl="0"/>
              <a:t>‹Nº›</a:t>
            </a:fld>
            <a:endParaRPr lang="es-ES" noProof="1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0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á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1BDB91-E757-4677-A38C-EB354240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25361" y="0"/>
            <a:ext cx="1218893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4575514" cy="4722163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es-ES" sz="6600" b="1" noProof="1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CÓMO LUCHAR CONTRA LA DESAFECCIÓN ASOCIATIVA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90841" y="1294189"/>
            <a:ext cx="2965251" cy="4982891"/>
          </a:xfrm>
          <a:prstGeom prst="rect">
            <a:avLst/>
          </a:prstGeom>
        </p:spPr>
        <p:txBody>
          <a:bodyPr lIns="0" rIns="0" rtlCol="0">
            <a:normAutofit/>
          </a:bodyPr>
          <a:lstStyle/>
          <a:p>
            <a:pPr algn="ctr" rtl="0"/>
            <a:r>
              <a:rPr lang="es-ES" sz="3200" noProof="1">
                <a:solidFill>
                  <a:srgbClr val="FF0000"/>
                </a:solidFill>
                <a:latin typeface="+mj-lt"/>
              </a:rPr>
              <a:t>ASAMBLEA FEDERAL CAMINO DE SANTIAGO</a:t>
            </a:r>
          </a:p>
          <a:p>
            <a:pPr algn="ctr" rtl="0"/>
            <a:r>
              <a:rPr lang="es-ES" sz="320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Valladolid, 15 abr 2023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5773904-8D96-BD43-80B5-943EE5BA5D4B}"/>
              </a:ext>
            </a:extLst>
          </p:cNvPr>
          <p:cNvSpPr/>
          <p:nvPr/>
        </p:nvSpPr>
        <p:spPr>
          <a:xfrm>
            <a:off x="10487608" y="223935"/>
            <a:ext cx="1446245" cy="688907"/>
          </a:xfrm>
          <a:prstGeom prst="rect">
            <a:avLst/>
          </a:prstGeom>
          <a:solidFill>
            <a:srgbClr val="F2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B251DE1-3EE1-2BF4-BD2C-0FAC25D0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329" y="175724"/>
            <a:ext cx="2853763" cy="28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10905-EAC6-52D2-0244-67FDAF77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4" cy="1499616"/>
          </a:xfrm>
        </p:spPr>
        <p:txBody>
          <a:bodyPr>
            <a:normAutofit/>
          </a:bodyPr>
          <a:lstStyle/>
          <a:p>
            <a:pPr algn="ctr"/>
            <a:r>
              <a:rPr lang="es-ES" sz="4400" dirty="0">
                <a:solidFill>
                  <a:srgbClr val="FFFF00"/>
                </a:solidFill>
              </a:rPr>
              <a:t>PRINCIPAL CONSECUENCIA DE LA DESAFECCIÓN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1EA6DD-7EA7-AE92-ACB2-4282512C5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040951" cy="402336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3600" dirty="0"/>
              <a:t>- La Asociación estaría fuera del movimiento de los AA.AA.DB., es decir </a:t>
            </a:r>
            <a:r>
              <a:rPr lang="es-ES" sz="3600" dirty="0">
                <a:solidFill>
                  <a:srgbClr val="FFFF00"/>
                </a:solidFill>
              </a:rPr>
              <a:t>FUERA de la FAMILIA SALESIANA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3600" dirty="0"/>
              <a:t>- </a:t>
            </a:r>
            <a:r>
              <a:rPr lang="es-ES" sz="3600" dirty="0">
                <a:solidFill>
                  <a:srgbClr val="FFFF00"/>
                </a:solidFill>
              </a:rPr>
              <a:t>Papel fundamental de los SDB</a:t>
            </a:r>
            <a:r>
              <a:rPr lang="es-ES" sz="3600" dirty="0"/>
              <a:t>:</a:t>
            </a:r>
          </a:p>
          <a:p>
            <a:pPr lvl="2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dirty="0"/>
              <a:t>Conocer los preceptos normativos y sus consecuencias.</a:t>
            </a:r>
          </a:p>
          <a:p>
            <a:pPr lvl="2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dirty="0"/>
              <a:t>Estar encima de los directores de las casas para evitar la desafección.</a:t>
            </a:r>
          </a:p>
          <a:p>
            <a:pPr lvl="2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dirty="0"/>
              <a:t>Comunicación fluida y seguimiento estricto.</a:t>
            </a:r>
          </a:p>
        </p:txBody>
      </p:sp>
    </p:spTree>
    <p:extLst>
      <p:ext uri="{BB962C8B-B14F-4D97-AF65-F5344CB8AC3E}">
        <p14:creationId xmlns:p14="http://schemas.microsoft.com/office/powerpoint/2010/main" val="14682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5F5EA3E-D510-2FCE-5F6A-0F2892B84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60137"/>
            <a:ext cx="8126083" cy="1463040"/>
          </a:xfrm>
        </p:spPr>
        <p:txBody>
          <a:bodyPr>
            <a:normAutofit/>
          </a:bodyPr>
          <a:lstStyle/>
          <a:p>
            <a:r>
              <a:rPr lang="es-ES" sz="4800" dirty="0">
                <a:latin typeface="Bodoni MT Poster Compressed" panose="02070706080601050204" pitchFamily="18" charset="0"/>
              </a:rPr>
              <a:t>PROPUESTAS DE SOLUCIÓN A LA DESAFECCIÓN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47B8DD-3827-5596-DB30-779DB454D399}"/>
              </a:ext>
            </a:extLst>
          </p:cNvPr>
          <p:cNvSpPr txBox="1"/>
          <p:nvPr/>
        </p:nvSpPr>
        <p:spPr>
          <a:xfrm>
            <a:off x="399882" y="190493"/>
            <a:ext cx="114941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s-ES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 encargada de la atención y cercanía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s-ES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Atención inmediata del problema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s-ES" sz="40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Requisitos para las nuevas Ejecutivas Locales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s-ES" sz="4000" dirty="0">
                <a:solidFill>
                  <a:srgbClr val="1E9018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Las ejecutivas salientes han de buscar a las entrantes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s-ES" sz="40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Preocupación por la formación de las Ejecutivas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513414-2DDB-2DA6-C9E1-1210E996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773" y="4629476"/>
            <a:ext cx="2933345" cy="21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5F5EA3E-D510-2FCE-5F6A-0F2892B84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60137"/>
            <a:ext cx="8126083" cy="1463040"/>
          </a:xfrm>
        </p:spPr>
        <p:txBody>
          <a:bodyPr>
            <a:normAutofit/>
          </a:bodyPr>
          <a:lstStyle/>
          <a:p>
            <a:r>
              <a:rPr lang="es-ES" sz="4800" dirty="0">
                <a:latin typeface="Bodoni MT Poster Compressed" panose="02070706080601050204" pitchFamily="18" charset="0"/>
              </a:rPr>
              <a:t>PROPUESTAS DE SOLUCIÓN A LA DESAFECCIÓN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47B8DD-3827-5596-DB30-779DB454D399}"/>
              </a:ext>
            </a:extLst>
          </p:cNvPr>
          <p:cNvSpPr txBox="1"/>
          <p:nvPr/>
        </p:nvSpPr>
        <p:spPr>
          <a:xfrm>
            <a:off x="486561" y="190493"/>
            <a:ext cx="11232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2400"/>
              </a:spcAft>
              <a:buFont typeface="+mj-lt"/>
              <a:buAutoNum type="arabicPeriod" startAt="6"/>
            </a:pPr>
            <a:r>
              <a:rPr lang="es-ES" sz="3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Fomento del uso de los medios de comunicación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6"/>
            </a:pPr>
            <a:r>
              <a:rPr lang="es-ES" sz="38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Facilitar la asistencia a los eventos y encuentros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6"/>
            </a:pPr>
            <a:r>
              <a:rPr lang="es-ES" sz="38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Unificación de criterios pedagógicos acerca de la cuota como signo de pertenencia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6"/>
            </a:pPr>
            <a:r>
              <a:rPr lang="es-ES" sz="3800" dirty="0">
                <a:solidFill>
                  <a:srgbClr val="1E9018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Saber motivar la vuelta de las Asociaciones desafectas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513414-2DDB-2DA6-C9E1-1210E996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773" y="4629476"/>
            <a:ext cx="2933345" cy="21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9FC89-62B8-D8B6-5638-50D15F76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F713A5-29DA-8815-D8CB-391CE1D9D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59" y="100668"/>
            <a:ext cx="5261861" cy="281031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A75817-243E-C2FB-8344-E9719DF0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98" y="3053592"/>
            <a:ext cx="10921042" cy="321919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None/>
            </a:pPr>
            <a:r>
              <a:rPr lang="es-ES" sz="2800" dirty="0">
                <a:latin typeface="Bahnschrift SemiBold" panose="020B0502040204020203" pitchFamily="34" charset="0"/>
              </a:rPr>
              <a:t>- </a:t>
            </a:r>
            <a:r>
              <a:rPr lang="es-ES" sz="28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ahnschrift SemiBold" panose="020B0502040204020203" pitchFamily="34" charset="0"/>
              </a:rPr>
              <a:t>La desafección no surge de golpe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2800" dirty="0">
                <a:latin typeface="Bahnschrift SemiBold" panose="020B0502040204020203" pitchFamily="34" charset="0"/>
              </a:rPr>
              <a:t>- </a:t>
            </a:r>
            <a:r>
              <a:rPr lang="es-ES" sz="28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Actuar todos con criterios unificados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2800" dirty="0">
                <a:latin typeface="Bahnschrift SemiBold" panose="020B0502040204020203" pitchFamily="34" charset="0"/>
              </a:rPr>
              <a:t>- La participación en la estructura de la CN enriquece el mundo asociativo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2800" dirty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latin typeface="Bahnschrift SemiBold" panose="020B0502040204020203" pitchFamily="34" charset="0"/>
              </a:rPr>
              <a:t>- Ser creativos en las propuestas de solución</a:t>
            </a:r>
          </a:p>
        </p:txBody>
      </p:sp>
    </p:spTree>
    <p:extLst>
      <p:ext uri="{BB962C8B-B14F-4D97-AF65-F5344CB8AC3E}">
        <p14:creationId xmlns:p14="http://schemas.microsoft.com/office/powerpoint/2010/main" val="22573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57AC624-7895-BAAB-3D11-482041ED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PARA LA REFLEXIÓN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ED901A-4B57-447A-DC04-3FF1D262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61" y="1686354"/>
            <a:ext cx="5678424" cy="37987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s-ES" sz="28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¿Cómo analizas la desafección en tu Federación o Asociación Local?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s-ES" sz="2800" dirty="0">
                <a:latin typeface="Arial Rounded MT Bold" panose="020F0704030504030204" pitchFamily="34" charset="0"/>
              </a:rPr>
              <a:t> ¿Qué elementos de desafección encuentras y cómo están siendo solucionados?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s-ES" sz="28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¿Qué propuestas de solución puedes aportar en tu entorno?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7CDF99-E5AD-3A3C-6CC4-A68FF73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10" y="1811546"/>
            <a:ext cx="3558371" cy="44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45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E1063F05-99EF-4DA3-B595-4E26670F2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04461-E85A-43E7-AA0B-B7DF596C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  <a:prstGeom prst="rect">
            <a:avLst/>
          </a:prstGeom>
        </p:spPr>
        <p:txBody>
          <a:bodyPr lIns="0" tIns="108000" rtlCol="0">
            <a:normAutofit/>
          </a:bodyPr>
          <a:lstStyle/>
          <a:p>
            <a:pPr rtl="0"/>
            <a:r>
              <a:rPr lang="es-E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0A835C2-2B9B-4174-AA2C-60A4F13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D39F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BDDBE1-00CD-4A90-9BA9-5E79F6C6F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258" y="2286000"/>
            <a:ext cx="3791711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s-ES" dirty="0">
                <a:solidFill>
                  <a:srgbClr val="FFFFFF"/>
                </a:solidFill>
              </a:rPr>
              <a:t>Correo electrónico</a:t>
            </a:r>
            <a:br>
              <a:rPr lang="es-ES" dirty="0">
                <a:solidFill>
                  <a:srgbClr val="FFFFFF"/>
                </a:solidFill>
              </a:rPr>
            </a:br>
            <a:r>
              <a:rPr lang="es-ES" dirty="0"/>
              <a:t>formacion@confedebosco.es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B88093-7048-42AA-9AFC-B007B4E79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68548" y="67279"/>
            <a:ext cx="6723452" cy="6723452"/>
          </a:xfrm>
          <a:prstGeom prst="rect">
            <a:avLst/>
          </a:prstGeom>
        </p:spPr>
      </p:pic>
      <p:pic>
        <p:nvPicPr>
          <p:cNvPr id="7" name="Gráfico 6" descr="Sobre">
            <a:extLst>
              <a:ext uri="{FF2B5EF4-FFF2-40B4-BE49-F238E27FC236}">
                <a16:creationId xmlns:a16="http://schemas.microsoft.com/office/drawing/2014/main" id="{1BCFD98B-5534-433A-A8E6-4DE2A04C39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129" y="2286000"/>
            <a:ext cx="360000" cy="36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6A48B6-7E1A-1CA9-A805-36A4F8A80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179" y="3321259"/>
            <a:ext cx="3276190" cy="31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9299B8-5F80-6559-2320-CC76FA16E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" r="2171"/>
          <a:stretch/>
        </p:blipFill>
        <p:spPr>
          <a:xfrm>
            <a:off x="3798499" y="-3598"/>
            <a:ext cx="8393501" cy="6861598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6D48F16D-141C-B00D-4F68-9F920ECB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INTRODUCCIÓN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372462-666B-022D-2E38-1DFEA358BE60}"/>
              </a:ext>
            </a:extLst>
          </p:cNvPr>
          <p:cNvSpPr txBox="1"/>
          <p:nvPr/>
        </p:nvSpPr>
        <p:spPr>
          <a:xfrm>
            <a:off x="748145" y="2348344"/>
            <a:ext cx="10411267" cy="286232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VISITA DE LA EJECUTIVA CONFEDERAL A LAS FEDERACIONES REGIONALES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BIEN RECIBIDOS Y BUENA ACOGIDA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DESAFECCIÓN DE ALGUNAS ASOCIACIONES</a:t>
            </a:r>
          </a:p>
        </p:txBody>
      </p:sp>
    </p:spTree>
    <p:extLst>
      <p:ext uri="{BB962C8B-B14F-4D97-AF65-F5344CB8AC3E}">
        <p14:creationId xmlns:p14="http://schemas.microsoft.com/office/powerpoint/2010/main" val="405452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ángulo 56">
            <a:extLst>
              <a:ext uri="{FF2B5EF4-FFF2-40B4-BE49-F238E27FC236}">
                <a16:creationId xmlns:a16="http://schemas.microsoft.com/office/drawing/2014/main" id="{F6F939FF-38E5-43C1-9562-6E33A2F50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C148A00E-633D-4DE1-A032-9D62FA291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es-ES" b="1" noProof="1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CONCEPTO DE DESAFECCIÓN</a:t>
            </a:r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1F7502AC-B5F2-447A-8886-7B0FA9DBA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 descr="Icono viñetas">
            <a:extLst>
              <a:ext uri="{FF2B5EF4-FFF2-40B4-BE49-F238E27FC236}">
                <a16:creationId xmlns:a16="http://schemas.microsoft.com/office/drawing/2014/main" id="{ACE5AD74-04D5-49BC-88CF-B67398F8B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327772"/>
              </p:ext>
            </p:extLst>
          </p:nvPr>
        </p:nvGraphicFramePr>
        <p:xfrm>
          <a:off x="642937" y="642938"/>
          <a:ext cx="11183877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258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es-ES" b="1" noProof="1">
                <a:solidFill>
                  <a:srgbClr val="FFFFFF"/>
                </a:solidFill>
              </a:rPr>
              <a:t>MECANISMOS DE ACTIVISMO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F9D42F7A-6811-4DA7-E3B8-B992BFA8FF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¿Qué determina que unas personas sean más activas que otras?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DD6A07-7617-C095-3F09-FFEB13BE5C2C}"/>
              </a:ext>
            </a:extLst>
          </p:cNvPr>
          <p:cNvSpPr txBox="1"/>
          <p:nvPr/>
        </p:nvSpPr>
        <p:spPr>
          <a:xfrm>
            <a:off x="192658" y="686168"/>
            <a:ext cx="59033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Justificación Moral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Etiquetado eufemístico de las acciones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Comparación paliativa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Disolución de la responsabilidad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E030BB-DD4B-B17C-DC8F-F2E5B0AF0DDB}"/>
              </a:ext>
            </a:extLst>
          </p:cNvPr>
          <p:cNvSpPr txBox="1"/>
          <p:nvPr/>
        </p:nvSpPr>
        <p:spPr>
          <a:xfrm>
            <a:off x="6096000" y="686168"/>
            <a:ext cx="590334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 startAt="5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Desplazamiento de la responsabilidad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 startAt="5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Distorsión de las consecuencias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 startAt="5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Deshumanización de las víctimas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 startAt="5"/>
            </a:pPr>
            <a:r>
              <a:rPr lang="es-ES" sz="32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Atribución de culpa a las circunstancias</a:t>
            </a:r>
          </a:p>
        </p:txBody>
      </p:sp>
    </p:spTree>
    <p:extLst>
      <p:ext uri="{BB962C8B-B14F-4D97-AF65-F5344CB8AC3E}">
        <p14:creationId xmlns:p14="http://schemas.microsoft.com/office/powerpoint/2010/main" val="205387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48756837-05BF-4387-B0CB-CFF921BCD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FEC9DA-F598-4E27-80EE-1EF9DDE3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07131AE-93F1-9C31-6119-39A749AF9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36161" y="274344"/>
            <a:ext cx="4194310" cy="6102278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939" y="3369351"/>
            <a:ext cx="3838753" cy="3214305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ANÁLISIS DE LA DESAFECCIÓN EN NUESTAS ASOCIACIONES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44C5DA-604F-F200-08F3-E0E8EF0E5A72}"/>
              </a:ext>
            </a:extLst>
          </p:cNvPr>
          <p:cNvSpPr txBox="1"/>
          <p:nvPr/>
        </p:nvSpPr>
        <p:spPr>
          <a:xfrm>
            <a:off x="345057" y="384464"/>
            <a:ext cx="690113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QUÉ HEMOS VISTO: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s-ES" sz="3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No se vive conforme a nuestros Estatutos y espíritu fundacional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s-ES" sz="3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No se quiere participar en la Conf. </a:t>
            </a:r>
            <a:r>
              <a:rPr lang="es-ES" sz="30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Nac</a:t>
            </a:r>
            <a:r>
              <a:rPr lang="es-ES" sz="3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s-ES" sz="3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Se desmarcan de la Familia Salesiana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B8E8205-13A8-FE93-B349-35B42794176E}"/>
              </a:ext>
            </a:extLst>
          </p:cNvPr>
          <p:cNvSpPr txBox="1"/>
          <p:nvPr/>
        </p:nvSpPr>
        <p:spPr>
          <a:xfrm>
            <a:off x="685801" y="3822077"/>
            <a:ext cx="62196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Bahnschrift SemiBold" panose="020B0502040204020203" pitchFamily="34" charset="0"/>
              </a:rPr>
              <a:t>Cuando la desafección se convierte en algo estructural de una Asociación, la estructura de la CN entra en proceso de descomposición.</a:t>
            </a:r>
          </a:p>
        </p:txBody>
      </p:sp>
    </p:spTree>
    <p:extLst>
      <p:ext uri="{BB962C8B-B14F-4D97-AF65-F5344CB8AC3E}">
        <p14:creationId xmlns:p14="http://schemas.microsoft.com/office/powerpoint/2010/main" val="335720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48756837-05BF-4387-B0CB-CFF921BCD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FEC9DA-F598-4E27-80EE-1EF9DDE3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269" y="653858"/>
            <a:ext cx="3415612" cy="557106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chemeClr val="bg1"/>
                </a:solidFill>
              </a:rPr>
              <a:t>EL POR QUÉ DE LA DESAFECCIÓN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44C5DA-604F-F200-08F3-E0E8EF0E5A72}"/>
              </a:ext>
            </a:extLst>
          </p:cNvPr>
          <p:cNvSpPr txBox="1"/>
          <p:nvPr/>
        </p:nvSpPr>
        <p:spPr>
          <a:xfrm>
            <a:off x="665018" y="384464"/>
            <a:ext cx="646314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DESINFORMACIÓN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EXCESO DE INFORMACIÓN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DESCONOCIMIENTO DEL MOVIMIENTO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LOS MISMOS DIRECTIVOS PARA TODOS LOS GRUPOS DE LA FASA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CANSANCIO MENTAL Y EMOCIONAL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“PARA QUÉ VOY A PAGAR UNA CUOTA”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FALTA DE FORMACIÓN ESPECÍFICA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APARICIÓN DE NUEVAS REALIDADES DE COMPROMISO SOCIAL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7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NO ESTAR EN LA DETECCIÓN DEL PROBLEMA</a:t>
            </a:r>
          </a:p>
        </p:txBody>
      </p:sp>
    </p:spTree>
    <p:extLst>
      <p:ext uri="{BB962C8B-B14F-4D97-AF65-F5344CB8AC3E}">
        <p14:creationId xmlns:p14="http://schemas.microsoft.com/office/powerpoint/2010/main" val="7563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48756837-05BF-4387-B0CB-CFF921BCD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FEC9DA-F598-4E27-80EE-1EF9DDE3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423" y="653858"/>
            <a:ext cx="4123426" cy="557106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chemeClr val="bg1"/>
                </a:solidFill>
              </a:rPr>
              <a:t>CONSECUENCIAS DE LA PARTICIPACIÓN EN LA ESTRUCTURA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9C0EB0-A79C-C76D-C718-BC92C5EE3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" y="653858"/>
            <a:ext cx="7109605" cy="5232969"/>
          </a:xfrm>
        </p:spPr>
        <p:txBody>
          <a:bodyPr>
            <a:noAutofit/>
          </a:bodyPr>
          <a:lstStyle/>
          <a:p>
            <a:pPr marL="504000" indent="-50400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Responde a intereses y necesidades de terceras personas.</a:t>
            </a:r>
          </a:p>
          <a:p>
            <a:pPr marL="504000" indent="-50400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 solidaria.</a:t>
            </a:r>
          </a:p>
          <a:p>
            <a:pPr marL="504000" indent="-50400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Conlleva un criterio de utilidad.</a:t>
            </a:r>
          </a:p>
          <a:p>
            <a:pPr marL="504000" indent="-50400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Participo en grupo.</a:t>
            </a:r>
          </a:p>
          <a:p>
            <a:pPr marL="504000" indent="-50400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Reparto redistribuido y compartido.</a:t>
            </a:r>
          </a:p>
        </p:txBody>
      </p:sp>
    </p:spTree>
    <p:extLst>
      <p:ext uri="{BB962C8B-B14F-4D97-AF65-F5344CB8AC3E}">
        <p14:creationId xmlns:p14="http://schemas.microsoft.com/office/powerpoint/2010/main" val="1643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ángulo 10">
            <a:extLst>
              <a:ext uri="{FF2B5EF4-FFF2-40B4-BE49-F238E27FC236}">
                <a16:creationId xmlns:a16="http://schemas.microsoft.com/office/drawing/2014/main" id="{48756837-05BF-4387-B0CB-CFF921BCD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FEC9DA-F598-4E27-80EE-1EF9DDE3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423" y="653858"/>
            <a:ext cx="4123426" cy="5571066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>
                <a:solidFill>
                  <a:schemeClr val="bg1"/>
                </a:solidFill>
              </a:rPr>
              <a:t>CONSECUENCIAS DE LA PARTICIPACIÓN EN LA ESTRUCTURA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9C0EB0-A79C-C76D-C718-BC92C5EE3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" y="309910"/>
            <a:ext cx="7109605" cy="5232969"/>
          </a:xfrm>
        </p:spPr>
        <p:txBody>
          <a:bodyPr>
            <a:noAutofit/>
          </a:bodyPr>
          <a:lstStyle/>
          <a:p>
            <a:pPr marL="742950" indent="-74295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 startAt="6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Condición para la transformación social.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 startAt="6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una responsabilidad que supone compromiso.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 startAt="6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Ayuda a solucionar los problemas.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 startAt="6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 elementos: querer, saber y poder.</a:t>
            </a:r>
          </a:p>
          <a:p>
            <a:pPr marL="742950" indent="-742950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+mj-lt"/>
              <a:buAutoNum type="alphaLcParenR" startAt="6"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 de comunicación.</a:t>
            </a:r>
          </a:p>
        </p:txBody>
      </p:sp>
    </p:spTree>
    <p:extLst>
      <p:ext uri="{BB962C8B-B14F-4D97-AF65-F5344CB8AC3E}">
        <p14:creationId xmlns:p14="http://schemas.microsoft.com/office/powerpoint/2010/main" val="425136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E699D-9FC2-483D-9B52-64E766D1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400" y="1118014"/>
            <a:ext cx="3379080" cy="1450757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/>
              <a:t>Los ESTATUTOS de los AA.AA.DB.</a:t>
            </a:r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85CCA26B-B0A3-42E8-B737-81A01EB809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5612235" y="376283"/>
            <a:ext cx="1818512" cy="2645650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F8945C07-4A93-4269-9888-725F3819E3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501166" y="3039218"/>
            <a:ext cx="1872918" cy="2882738"/>
          </a:xfr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3CA132-7D5D-4211-B55D-004BEBAF22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6408" y="2789067"/>
            <a:ext cx="3176587" cy="2706687"/>
          </a:xfrm>
        </p:spPr>
        <p:txBody>
          <a:bodyPr rtlCol="0"/>
          <a:lstStyle/>
          <a:p>
            <a:pPr rtl="0"/>
            <a:endParaRPr lang="es-ES" dirty="0"/>
          </a:p>
          <a:p>
            <a:pPr algn="ctr" rtl="0"/>
            <a:r>
              <a:rPr lang="es-ES" sz="2800" dirty="0"/>
              <a:t>Estatuto Mundial</a:t>
            </a:r>
          </a:p>
          <a:p>
            <a:pPr algn="ctr" rtl="0"/>
            <a:r>
              <a:rPr lang="es-ES" sz="2800" dirty="0"/>
              <a:t>Estatuto Nacional</a:t>
            </a:r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9011F41C-F343-402F-840A-70C98C30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rtl="0"/>
            <a:r>
              <a:rPr lang="es-ES" dirty="0"/>
              <a:t>EL EQUIPO DE ANTIGUOS ALUMNOS DE DON BOSCO</a:t>
            </a: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95DF7CD3-0A75-4DF4-8D0D-D9476E843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D2077A5E-18AF-4957-9966-6DBE3C4A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smtClean="0"/>
              <a:pPr rtl="0"/>
              <a:t>9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23ADFF-1116-E756-62BC-85191E9AA53E}"/>
              </a:ext>
            </a:extLst>
          </p:cNvPr>
          <p:cNvSpPr txBox="1"/>
          <p:nvPr/>
        </p:nvSpPr>
        <p:spPr>
          <a:xfrm>
            <a:off x="345057" y="384464"/>
            <a:ext cx="6901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UNÍOS PARA AYUDAROS</a:t>
            </a:r>
          </a:p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CENTROS LOCALES REAGRUPADOS</a:t>
            </a:r>
          </a:p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ARTICULACIÓN DE LA ORGANIZACIÓN</a:t>
            </a:r>
          </a:p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INSCRIPCIÓN EN EL MOVIMIENTO</a:t>
            </a:r>
          </a:p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 CUOTA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C81C5AD-92EB-7185-4093-8A5BC5D20ECA}"/>
              </a:ext>
            </a:extLst>
          </p:cNvPr>
          <p:cNvSpPr txBox="1"/>
          <p:nvPr/>
        </p:nvSpPr>
        <p:spPr>
          <a:xfrm>
            <a:off x="2645434" y="3415651"/>
            <a:ext cx="6901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ORGANIZACIÓN MUNDIAL</a:t>
            </a:r>
          </a:p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ORGANIZACIÓN NACIONAL</a:t>
            </a:r>
          </a:p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INSCRIPCIÓN EN EL MOVIMIENTO</a:t>
            </a:r>
          </a:p>
          <a:p>
            <a:pPr>
              <a:spcAft>
                <a:spcPts val="1200"/>
              </a:spcAft>
            </a:pPr>
            <a:r>
              <a:rPr lang="es-ES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 CUOTA, SIGNO DE PERTENENCIA</a:t>
            </a:r>
          </a:p>
        </p:txBody>
      </p:sp>
    </p:spTree>
    <p:extLst>
      <p:ext uri="{BB962C8B-B14F-4D97-AF65-F5344CB8AC3E}">
        <p14:creationId xmlns:p14="http://schemas.microsoft.com/office/powerpoint/2010/main" val="22333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797_TF89549367_Win32" id="{3110CCCF-306D-40CD-9E91-DDF69CACAF36}" vid="{34635D76-8B91-4A13-931F-10505572A8D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402E5-52EF-430B-8CCB-B4AAA8C467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231547-F69E-41A9-93A9-B70B5E3064F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7A7C301-87CC-4EB1-AF40-15075522FC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comercial</Template>
  <TotalTime>516</TotalTime>
  <Words>566</Words>
  <Application>Microsoft Office PowerPoint</Application>
  <PresentationFormat>Panorámica</PresentationFormat>
  <Paragraphs>103</Paragraphs>
  <Slides>15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Arial</vt:lpstr>
      <vt:lpstr>Arial Rounded MT Bold</vt:lpstr>
      <vt:lpstr>Bahnschrift SemiBold</vt:lpstr>
      <vt:lpstr>Bodoni MT Poster Compressed</vt:lpstr>
      <vt:lpstr>Calibri</vt:lpstr>
      <vt:lpstr>Tw Cen MT</vt:lpstr>
      <vt:lpstr>Tw Cen MT Condensed</vt:lpstr>
      <vt:lpstr>Wingdings</vt:lpstr>
      <vt:lpstr>Wingdings 3</vt:lpstr>
      <vt:lpstr>Integral</vt:lpstr>
      <vt:lpstr>CÓMO LUCHAR CONTRA LA DESAFECCIÓN ASOCIATIVA</vt:lpstr>
      <vt:lpstr>INTRODUCCIÓN</vt:lpstr>
      <vt:lpstr>CONCEPTO DE DESAFECCIÓN</vt:lpstr>
      <vt:lpstr>MECANISMOS DE ACTIVISMO</vt:lpstr>
      <vt:lpstr>ANÁLISIS DE LA DESAFECCIÓN EN NUESTAS ASOCIACIONES</vt:lpstr>
      <vt:lpstr>EL POR QUÉ DE LA DESAFECCIÓN</vt:lpstr>
      <vt:lpstr>CONSECUENCIAS DE LA PARTICIPACIÓN EN LA ESTRUCTURA</vt:lpstr>
      <vt:lpstr>CONSECUENCIAS DE LA PARTICIPACIÓN EN LA ESTRUCTURA</vt:lpstr>
      <vt:lpstr>Los ESTATUTOS de los AA.AA.DB.</vt:lpstr>
      <vt:lpstr>PRINCIPAL CONSECUENCIA DE LA DESAFECCIÓN</vt:lpstr>
      <vt:lpstr>PROPUESTAS DE SOLUCIÓN A LA DESAFECCIÓN</vt:lpstr>
      <vt:lpstr>PROPUESTAS DE SOLUCIÓN A LA DESAFECCIÓN</vt:lpstr>
      <vt:lpstr>CONCLUSIÓN</vt:lpstr>
      <vt:lpstr>PARA LA REFLEXIÓN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BOSCO: EL TRABAJO Y EL ESFUERZO EN SU VIDA</dc:title>
  <dc:creator>Pedro José Cantos Luque</dc:creator>
  <cp:lastModifiedBy>Pedro José Cantos Luque</cp:lastModifiedBy>
  <cp:revision>11</cp:revision>
  <dcterms:created xsi:type="dcterms:W3CDTF">2022-09-22T10:54:23Z</dcterms:created>
  <dcterms:modified xsi:type="dcterms:W3CDTF">2023-04-13T11:47:38Z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