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66"/>
    <a:srgbClr val="FFCCFF"/>
    <a:srgbClr val="CC66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D3FC-D841-4F5D-8488-A5B56B3DBC72}" type="datetimeFigureOut">
              <a:rPr lang="es-ES" smtClean="0"/>
              <a:t>08/12/2023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EF24-6B87-4032-8B04-AC448E1AC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573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D3FC-D841-4F5D-8488-A5B56B3DBC72}" type="datetimeFigureOut">
              <a:rPr lang="es-ES" smtClean="0"/>
              <a:t>08/12/2023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EF24-6B87-4032-8B04-AC448E1AC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854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D3FC-D841-4F5D-8488-A5B56B3DBC72}" type="datetimeFigureOut">
              <a:rPr lang="es-ES" smtClean="0"/>
              <a:t>08/12/2023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EF24-6B87-4032-8B04-AC448E1AC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03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D3FC-D841-4F5D-8488-A5B56B3DBC72}" type="datetimeFigureOut">
              <a:rPr lang="es-ES" smtClean="0"/>
              <a:t>08/12/2023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EF24-6B87-4032-8B04-AC448E1AC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180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D3FC-D841-4F5D-8488-A5B56B3DBC72}" type="datetimeFigureOut">
              <a:rPr lang="es-ES" smtClean="0"/>
              <a:t>08/12/2023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EF24-6B87-4032-8B04-AC448E1AC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737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D3FC-D841-4F5D-8488-A5B56B3DBC72}" type="datetimeFigureOut">
              <a:rPr lang="es-ES" smtClean="0"/>
              <a:t>08/12/2023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EF24-6B87-4032-8B04-AC448E1AC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651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D3FC-D841-4F5D-8488-A5B56B3DBC72}" type="datetimeFigureOut">
              <a:rPr lang="es-ES" smtClean="0"/>
              <a:t>08/12/2023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EF24-6B87-4032-8B04-AC448E1AC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07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D3FC-D841-4F5D-8488-A5B56B3DBC72}" type="datetimeFigureOut">
              <a:rPr lang="es-ES" smtClean="0"/>
              <a:t>08/12/2023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EF24-6B87-4032-8B04-AC448E1AC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54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D3FC-D841-4F5D-8488-A5B56B3DBC72}" type="datetimeFigureOut">
              <a:rPr lang="es-ES" smtClean="0"/>
              <a:t>08/12/2023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EF24-6B87-4032-8B04-AC448E1AC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1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D3FC-D841-4F5D-8488-A5B56B3DBC72}" type="datetimeFigureOut">
              <a:rPr lang="es-ES" smtClean="0"/>
              <a:t>08/12/2023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EF24-6B87-4032-8B04-AC448E1AC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7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D3FC-D841-4F5D-8488-A5B56B3DBC72}" type="datetimeFigureOut">
              <a:rPr lang="es-ES" smtClean="0"/>
              <a:t>08/12/2023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EF24-6B87-4032-8B04-AC448E1AC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87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5D3FC-D841-4F5D-8488-A5B56B3DBC72}" type="datetimeFigureOut">
              <a:rPr lang="es-ES" smtClean="0"/>
              <a:t>08/12/2023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1EF24-6B87-4032-8B04-AC448E1AC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41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s-msn-com.akamaized.net/tenant/amp/entityid/AA1hsJg5.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39"/>
            <a:ext cx="10308658" cy="68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14801" y="2578100"/>
            <a:ext cx="8371908" cy="1984496"/>
          </a:xfrm>
        </p:spPr>
        <p:txBody>
          <a:bodyPr>
            <a:normAutofit/>
          </a:bodyPr>
          <a:lstStyle/>
          <a:p>
            <a:r>
              <a:rPr lang="es-ES" sz="5000" dirty="0" smtClean="0">
                <a:solidFill>
                  <a:srgbClr val="FFFF00"/>
                </a:solidFill>
                <a:effectLst>
                  <a:glow rad="228600">
                    <a:schemeClr val="tx1">
                      <a:lumMod val="75000"/>
                      <a:lumOff val="25000"/>
                      <a:alpha val="40000"/>
                    </a:schemeClr>
                  </a:glow>
                </a:effectLst>
              </a:rPr>
              <a:t>EL ADVIENTO Y LAS ASOCIACIONES DE AA.AA.DB.</a:t>
            </a:r>
            <a:endParaRPr lang="es-ES" sz="5000" dirty="0">
              <a:solidFill>
                <a:srgbClr val="FFFF00"/>
              </a:solidFill>
              <a:effectLst>
                <a:glow rad="228600">
                  <a:schemeClr val="tx1">
                    <a:lumMod val="75000"/>
                    <a:lumOff val="2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02928" y="5290458"/>
            <a:ext cx="4822371" cy="979714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Formación Ejecutiva Confederal</a:t>
            </a:r>
          </a:p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9 de diciembre de 2023</a:t>
            </a:r>
            <a:endParaRPr lang="es-ES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634" y="220968"/>
            <a:ext cx="2357132" cy="235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3094" y="294782"/>
            <a:ext cx="11495206" cy="1096775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EL ADVIENTO EN LAS ASOCIACIONES</a:t>
            </a:r>
            <a:endParaRPr lang="es-ES" dirty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3094" y="2776552"/>
            <a:ext cx="11126906" cy="1926327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No nos dejemos llevar por el relativismo</a:t>
            </a:r>
          </a:p>
          <a:p>
            <a:r>
              <a:rPr lang="es-ES" sz="36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Tomar conciencia de la llegada del Señor</a:t>
            </a:r>
          </a:p>
          <a:p>
            <a:r>
              <a:rPr lang="es-ES" sz="36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Necesitamos un poco de fe</a:t>
            </a:r>
            <a:endParaRPr lang="es-ES" sz="3600" dirty="0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19200" y="1760889"/>
            <a:ext cx="9994900" cy="646331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4. ATENCIÓN A NUESTRA CONCIENCIA</a:t>
            </a:r>
            <a:endParaRPr lang="es-ES" sz="36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35000" y="4927600"/>
            <a:ext cx="11163300" cy="1384995"/>
          </a:xfrm>
          <a:prstGeom prst="rect">
            <a:avLst/>
          </a:prstGeom>
          <a:solidFill>
            <a:srgbClr val="FF99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002060"/>
                </a:solidFill>
              </a:rPr>
              <a:t>¿Cómo vivimos la presencia de Dios estos días?</a:t>
            </a:r>
          </a:p>
          <a:p>
            <a:pPr algn="ctr"/>
            <a:r>
              <a:rPr lang="es-ES" sz="2800" dirty="0" smtClean="0">
                <a:solidFill>
                  <a:srgbClr val="002060"/>
                </a:solidFill>
              </a:rPr>
              <a:t>¿Palpamos la esperanza de su llegada?</a:t>
            </a:r>
          </a:p>
          <a:p>
            <a:pPr algn="ctr"/>
            <a:r>
              <a:rPr lang="es-ES" sz="2800" dirty="0" smtClean="0">
                <a:solidFill>
                  <a:srgbClr val="002060"/>
                </a:solidFill>
              </a:rPr>
              <a:t>Actuar conjuntamente para ayudar y atender a los necesitados</a:t>
            </a:r>
            <a:endParaRPr lang="es-E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460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3094" y="294782"/>
            <a:ext cx="11495206" cy="1096775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EL ADVIENTO EN LAS ASOCIACIONES</a:t>
            </a:r>
            <a:endParaRPr lang="es-ES" dirty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3094" y="2776552"/>
            <a:ext cx="11126906" cy="1926327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Fieles hasta el final</a:t>
            </a:r>
          </a:p>
          <a:p>
            <a:r>
              <a:rPr lang="es-ES" sz="36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¿Cómo nos encontrará el Señor?</a:t>
            </a:r>
          </a:p>
          <a:p>
            <a:r>
              <a:rPr lang="es-ES" sz="36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Recordemos a Don Bosco y los chicos del Oratorio</a:t>
            </a:r>
            <a:endParaRPr lang="es-ES" sz="3600" dirty="0" smtClean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19200" y="1760889"/>
            <a:ext cx="99949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5. ATENTOS A LA LEALTAD</a:t>
            </a:r>
            <a:endParaRPr lang="es-ES" sz="36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35000" y="4927600"/>
            <a:ext cx="11163300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Saber cumplir la voluntad del Señor en los pequeños detalles diarios</a:t>
            </a:r>
          </a:p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Como cristianos comprometidos y con estilo salesiano</a:t>
            </a:r>
          </a:p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¿Seremos capaces de construir la vida según los planes de Dios?</a:t>
            </a:r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1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3094" y="294782"/>
            <a:ext cx="11495206" cy="1096775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EL ADVIENTO EN LAS ASOCIACIONES</a:t>
            </a:r>
            <a:endParaRPr lang="es-ES" dirty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3094" y="2776552"/>
            <a:ext cx="11126906" cy="1926327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Vivir como hermanos, poner de nuestra parte</a:t>
            </a:r>
          </a:p>
          <a:p>
            <a:r>
              <a:rPr lang="es-ES" sz="36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Es el Señor el que nos da la felicidad</a:t>
            </a:r>
          </a:p>
          <a:p>
            <a:r>
              <a:rPr lang="es-ES" sz="36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Chicos a los que les falta “alguien”</a:t>
            </a:r>
            <a:endParaRPr lang="es-ES" sz="360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19200" y="1760889"/>
            <a:ext cx="9994900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6. ATENCIÓN A LA GENEROSIDAD</a:t>
            </a:r>
            <a:endParaRPr lang="es-E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35000" y="4927600"/>
            <a:ext cx="11163300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Saber repartir con el corazón</a:t>
            </a:r>
          </a:p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Las Asociaciones como lugares de encuentro para esos chicos</a:t>
            </a:r>
          </a:p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Que nuestro ejemplo sea testimonio del encuentro con Dios</a:t>
            </a:r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7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3094" y="294782"/>
            <a:ext cx="11495206" cy="1096775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EL ADVIENTO EN LAS ASOCIACIONES</a:t>
            </a:r>
            <a:endParaRPr lang="es-ES" dirty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3094" y="2776552"/>
            <a:ext cx="11126906" cy="1926327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Lo esencial es imperceptible a los ojos, se experimenta</a:t>
            </a:r>
          </a:p>
          <a:p>
            <a:r>
              <a:rPr lang="es-ES" sz="36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Saber dar gracias por lo que Dios nos da</a:t>
            </a:r>
          </a:p>
          <a:p>
            <a:r>
              <a:rPr lang="es-ES" sz="36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Oración, Bautismo, Eucaristía: ver y oír</a:t>
            </a:r>
            <a:endParaRPr lang="es-ES" sz="360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19200" y="1760889"/>
            <a:ext cx="9994900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7. UNA NUEVA MIRADA</a:t>
            </a:r>
            <a:endParaRPr lang="es-ES" sz="3600" dirty="0">
              <a:solidFill>
                <a:srgbClr val="7030A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35000" y="4927600"/>
            <a:ext cx="11163300" cy="1384995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0070C0"/>
                </a:solidFill>
              </a:rPr>
              <a:t>Saber ponerse las Asociaciones “las gafas de la mirada del Señor”</a:t>
            </a:r>
          </a:p>
          <a:p>
            <a:pPr algn="ctr"/>
            <a:r>
              <a:rPr lang="es-ES" sz="2800" dirty="0" smtClean="0">
                <a:solidFill>
                  <a:srgbClr val="0070C0"/>
                </a:solidFill>
              </a:rPr>
              <a:t>Saber mirar a los que aún no lo conocen,</a:t>
            </a:r>
          </a:p>
          <a:p>
            <a:pPr algn="ctr"/>
            <a:r>
              <a:rPr lang="es-ES" sz="2800" dirty="0" smtClean="0">
                <a:solidFill>
                  <a:srgbClr val="0070C0"/>
                </a:solidFill>
              </a:rPr>
              <a:t>Para ofrecerles lo que nosotros tenemos y disfrutamos</a:t>
            </a:r>
            <a:endParaRPr lang="es-E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23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50879" y="190500"/>
            <a:ext cx="5774021" cy="1336796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CONCLUSIÓN</a:t>
            </a:r>
            <a:endParaRPr lang="es-ES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27528" y="1866900"/>
            <a:ext cx="10727872" cy="421640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es-ES" sz="44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Lo importante: preparación para la venida del Salvador</a:t>
            </a:r>
          </a:p>
          <a:p>
            <a:pPr>
              <a:spcAft>
                <a:spcPts val="1200"/>
              </a:spcAft>
            </a:pPr>
            <a:r>
              <a:rPr lang="es-ES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Periodo de </a:t>
            </a:r>
            <a:r>
              <a:rPr lang="es-ES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reflexión, perdón, esperanza, amor, </a:t>
            </a:r>
            <a:r>
              <a:rPr lang="es-ES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fe, de luz…</a:t>
            </a:r>
            <a:endParaRPr lang="es-ES" sz="4000" dirty="0" smtClean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  <a:p>
            <a:pPr>
              <a:spcAft>
                <a:spcPts val="1200"/>
              </a:spcAft>
            </a:pPr>
            <a:r>
              <a:rPr lang="es-ES" sz="4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Comprometidos para convertir la vigilancia en esperanza, un nuevo comienzo, compasión, saber ver, conciencia, lealtad, generosidad</a:t>
            </a:r>
            <a:endParaRPr lang="es-ES" sz="4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1200"/>
              </a:spcAft>
            </a:pPr>
            <a:r>
              <a:rPr lang="es-ES" sz="48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Atentos a una nueva mirada, la mirada del Señor</a:t>
            </a:r>
            <a:endParaRPr lang="es-ES" sz="4800" dirty="0" smtClean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68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1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79" y="342900"/>
            <a:ext cx="4389721" cy="1070096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GRACIAS</a:t>
            </a:r>
            <a:endParaRPr lang="es-ES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651000" y="5280758"/>
            <a:ext cx="8102600" cy="792162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Vocalía Confederal de Formación </a:t>
            </a:r>
            <a:endParaRPr lang="es-ES" sz="40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96" y="203200"/>
            <a:ext cx="370016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50879" y="190500"/>
            <a:ext cx="5774021" cy="1336796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INTRODUCCIÓN</a:t>
            </a:r>
            <a:endParaRPr lang="es-ES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27528" y="2737758"/>
            <a:ext cx="10727872" cy="3345542"/>
          </a:xfrm>
        </p:spPr>
        <p:txBody>
          <a:bodyPr>
            <a:norm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Nuevo Año Litúrgico</a:t>
            </a:r>
          </a:p>
          <a:p>
            <a:r>
              <a:rPr lang="es-ES" sz="4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Momento de reflexión, perdón, esperanza, amor, fe…</a:t>
            </a:r>
          </a:p>
          <a:p>
            <a:r>
              <a:rPr lang="es-ES" sz="4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Elementos distintivos</a:t>
            </a:r>
          </a:p>
          <a:p>
            <a:r>
              <a:rPr lang="es-ES" sz="44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Relación con nuestras Asociaciones</a:t>
            </a:r>
            <a:endParaRPr lang="es-ES" sz="4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209" y="1006589"/>
            <a:ext cx="3377891" cy="1731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52251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8901" y="190500"/>
            <a:ext cx="9791700" cy="1336796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ORIGEN DEL ADVIENTO</a:t>
            </a:r>
            <a:endParaRPr lang="es-ES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1" y="1946397"/>
            <a:ext cx="4941912" cy="44528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74" y="1928093"/>
            <a:ext cx="4022726" cy="447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8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50879" y="190500"/>
            <a:ext cx="5774021" cy="1336796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CONCEPTO</a:t>
            </a:r>
            <a:endParaRPr lang="es-ES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02128" y="2336800"/>
            <a:ext cx="10727872" cy="4064000"/>
          </a:xfrm>
        </p:spPr>
        <p:txBody>
          <a:bodyPr>
            <a:normAutofit/>
          </a:bodyPr>
          <a:lstStyle/>
          <a:p>
            <a:r>
              <a:rPr lang="es-ES" sz="44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Latín </a:t>
            </a:r>
            <a:r>
              <a:rPr lang="es-ES" sz="4400" i="1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Adventus</a:t>
            </a:r>
            <a:r>
              <a:rPr lang="es-ES" sz="4400" i="1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" sz="4400" i="1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Redemptoris</a:t>
            </a:r>
            <a:endParaRPr lang="es-ES" sz="4400" dirty="0" smtClean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s-ES" sz="4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Espera y preparación</a:t>
            </a:r>
            <a:endParaRPr lang="es-ES" sz="480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  <a:p>
            <a:r>
              <a:rPr lang="es-ES" sz="44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Primer periodo del Año Litúrgico – 4 semanas</a:t>
            </a:r>
            <a:endParaRPr lang="es-ES" sz="4400" dirty="0" smtClean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ahnschrift SemiBold SemiConden" panose="020B0502040204020203" pitchFamily="34" charset="0"/>
            </a:endParaRPr>
          </a:p>
          <a:p>
            <a:r>
              <a:rPr lang="es-ES" sz="4400" dirty="0" smtClean="0">
                <a:solidFill>
                  <a:srgbClr val="80008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Reflexión, Penitencia (color morado)</a:t>
            </a:r>
            <a:endParaRPr lang="es-ES" sz="4400" dirty="0">
              <a:solidFill>
                <a:srgbClr val="80008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633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2700" y="257962"/>
            <a:ext cx="9143999" cy="1336796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SÍMBOLOS: La Corona</a:t>
            </a:r>
            <a:endParaRPr lang="es-ES" dirty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658"/>
            <a:ext cx="7249995" cy="4831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249994" y="2026558"/>
            <a:ext cx="4427655" cy="4399642"/>
          </a:xfrm>
        </p:spPr>
        <p:txBody>
          <a:bodyPr>
            <a:normAutofit/>
          </a:bodyPr>
          <a:lstStyle/>
          <a:p>
            <a:r>
              <a:rPr lang="es-ES" sz="44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Origen pagano</a:t>
            </a:r>
            <a:endParaRPr lang="es-ES" sz="4400" dirty="0" smtClean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s-ES" sz="4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Origen Cristiano</a:t>
            </a:r>
            <a:endParaRPr lang="es-ES" sz="400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  <a:p>
            <a:r>
              <a:rPr lang="es-ES" sz="4400" i="1" u="sng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Símbolos</a:t>
            </a:r>
            <a:r>
              <a:rPr lang="es-ES" sz="4400" i="1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: Círculo, Ramas verdes perennes, velas y cinta roja</a:t>
            </a:r>
            <a:endParaRPr lang="es-ES" sz="4400" i="1" dirty="0" smtClean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04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2700" y="257962"/>
            <a:ext cx="9143999" cy="1336796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SÍMBOLOS: El Calendario</a:t>
            </a:r>
            <a:endParaRPr lang="es-ES" dirty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3094" y="2819400"/>
            <a:ext cx="4992806" cy="3606800"/>
          </a:xfrm>
        </p:spPr>
        <p:txBody>
          <a:bodyPr>
            <a:norm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Cuenta atrás 1-24</a:t>
            </a:r>
          </a:p>
          <a:p>
            <a:r>
              <a:rPr lang="es-ES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Origen Alemania S. XIX</a:t>
            </a:r>
          </a:p>
          <a:p>
            <a:r>
              <a:rPr lang="es-ES" sz="4400" i="1" u="sng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1920 – Inicio calendario actual</a:t>
            </a:r>
            <a:endParaRPr lang="es-ES" sz="4400" i="1" dirty="0" smtClean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22" y="1926410"/>
            <a:ext cx="6297578" cy="4499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3883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3094" y="294782"/>
            <a:ext cx="11495206" cy="1096775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EL ADVIENTO EN LAS ASOCIACIONES</a:t>
            </a:r>
            <a:endParaRPr lang="es-ES" dirty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3094" y="2776552"/>
            <a:ext cx="11126906" cy="1926327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Misterio de vaciamiento, pobreza, limitación</a:t>
            </a:r>
          </a:p>
          <a:p>
            <a:r>
              <a:rPr lang="es-ES" sz="36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Misterio de comienzo y de fin</a:t>
            </a:r>
          </a:p>
          <a:p>
            <a:r>
              <a:rPr lang="es-ES" sz="36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Comienzo del fin de la irrealidad, motivo de alegría</a:t>
            </a:r>
            <a:endParaRPr lang="es-ES" sz="360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19200" y="1760889"/>
            <a:ext cx="99949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1. ATENTOS A UN NUEVO COMIENZO (ESPERANZA)</a:t>
            </a:r>
            <a:endParaRPr lang="es-ES" sz="36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35000" y="4953000"/>
            <a:ext cx="111633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002060"/>
                </a:solidFill>
              </a:rPr>
              <a:t>¿Nuevo comienzo para las Asociaciones?</a:t>
            </a:r>
          </a:p>
          <a:p>
            <a:pPr algn="ctr"/>
            <a:r>
              <a:rPr lang="es-ES" sz="2800" dirty="0" smtClean="0">
                <a:solidFill>
                  <a:srgbClr val="002060"/>
                </a:solidFill>
              </a:rPr>
              <a:t>¿Sabemos cerrar etapas para iniciar otra nueva?</a:t>
            </a:r>
          </a:p>
          <a:p>
            <a:pPr algn="ctr"/>
            <a:r>
              <a:rPr lang="es-ES" sz="2800" dirty="0" smtClean="0">
                <a:solidFill>
                  <a:srgbClr val="002060"/>
                </a:solidFill>
              </a:rPr>
              <a:t>¿Sabemos aceptar el final en el comienzo?</a:t>
            </a:r>
            <a:endParaRPr lang="es-E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3094" y="294782"/>
            <a:ext cx="11495206" cy="1096775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EL ADVIENTO EN LAS ASOCIACIONES</a:t>
            </a:r>
            <a:endParaRPr lang="es-ES" dirty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3094" y="2776552"/>
            <a:ext cx="11126906" cy="1926327"/>
          </a:xfrm>
        </p:spPr>
        <p:txBody>
          <a:bodyPr>
            <a:normAutofit/>
          </a:bodyPr>
          <a:lstStyle/>
          <a:p>
            <a:r>
              <a:rPr lang="es-ES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¿Escenas de pobreza o palaciegas?</a:t>
            </a:r>
          </a:p>
          <a:p>
            <a:r>
              <a:rPr lang="es-ES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Mirar de frente</a:t>
            </a:r>
          </a:p>
          <a:p>
            <a:r>
              <a:rPr lang="es-ES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Haciendo felices a los demás, somos felices nosotros</a:t>
            </a:r>
            <a:endParaRPr lang="es-ES" sz="36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19200" y="1760889"/>
            <a:ext cx="9994900" cy="646331"/>
          </a:xfrm>
          <a:prstGeom prst="rect">
            <a:avLst/>
          </a:prstGeom>
          <a:solidFill>
            <a:srgbClr val="CC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2. VIGILANTES A LA COMPASIÓN</a:t>
            </a:r>
            <a:endParaRPr lang="es-ES" sz="36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35000" y="4953000"/>
            <a:ext cx="11163300" cy="1384995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002060"/>
                </a:solidFill>
              </a:rPr>
              <a:t>¿La Asociación es más misionera o palaciega? ¿Qué aporto yo?</a:t>
            </a:r>
          </a:p>
          <a:p>
            <a:pPr algn="ctr"/>
            <a:r>
              <a:rPr lang="es-ES" sz="2800" dirty="0" smtClean="0">
                <a:solidFill>
                  <a:srgbClr val="002060"/>
                </a:solidFill>
              </a:rPr>
              <a:t>¿Voy mirando al frente o sé mirar de frente?</a:t>
            </a:r>
          </a:p>
          <a:p>
            <a:pPr algn="ctr"/>
            <a:r>
              <a:rPr lang="es-ES" sz="2800" dirty="0" smtClean="0">
                <a:solidFill>
                  <a:srgbClr val="002060"/>
                </a:solidFill>
              </a:rPr>
              <a:t>¿Cómo es mi Asociación solidaria con el más necesitado?</a:t>
            </a:r>
            <a:endParaRPr lang="es-E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72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3094" y="294782"/>
            <a:ext cx="11495206" cy="1096775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EL ADVIENTO EN LAS ASOCIACIONES</a:t>
            </a:r>
            <a:endParaRPr lang="es-ES" dirty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3094" y="2776552"/>
            <a:ext cx="11126906" cy="1926327"/>
          </a:xfrm>
        </p:spPr>
        <p:txBody>
          <a:bodyPr>
            <a:normAutofit/>
          </a:bodyPr>
          <a:lstStyle/>
          <a:p>
            <a:r>
              <a:rPr lang="es-ES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¡Abrid bien los ojos!</a:t>
            </a:r>
          </a:p>
          <a:p>
            <a:r>
              <a:rPr lang="es-ES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Colapsados por la oferta del mundo actual</a:t>
            </a:r>
          </a:p>
          <a:p>
            <a:r>
              <a:rPr lang="es-ES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¿Quién regala en Navidad, Dios o el hombre?</a:t>
            </a:r>
            <a:endParaRPr lang="es-ES" sz="36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19200" y="1760889"/>
            <a:ext cx="99949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3. VIGILAD VUESTRA VISTA</a:t>
            </a:r>
            <a:endParaRPr lang="es-ES" sz="36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35000" y="4826000"/>
            <a:ext cx="1116330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FF0000"/>
                </a:solidFill>
              </a:rPr>
              <a:t>Los errores por querer abarcarlo todo</a:t>
            </a:r>
          </a:p>
          <a:p>
            <a:pPr algn="ctr"/>
            <a:r>
              <a:rPr lang="es-ES" sz="2800" dirty="0" smtClean="0">
                <a:solidFill>
                  <a:srgbClr val="FF0000"/>
                </a:solidFill>
              </a:rPr>
              <a:t>El Señor nos regala cada día una nueva oportunidad</a:t>
            </a:r>
          </a:p>
          <a:p>
            <a:pPr algn="ctr"/>
            <a:r>
              <a:rPr lang="es-ES" sz="2800" dirty="0" smtClean="0">
                <a:solidFill>
                  <a:srgbClr val="FF0000"/>
                </a:solidFill>
              </a:rPr>
              <a:t>¿Somos en la Asociación de los que ayudamos a abrir los ojos o de los que recriminan?</a:t>
            </a:r>
            <a:endParaRPr lang="es-E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8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607</Words>
  <Application>Microsoft Office PowerPoint</Application>
  <PresentationFormat>Panorámica</PresentationFormat>
  <Paragraphs>85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Bahnschrift SemiBold SemiConden</vt:lpstr>
      <vt:lpstr>Calibri</vt:lpstr>
      <vt:lpstr>Calibri Light</vt:lpstr>
      <vt:lpstr>Cambria</vt:lpstr>
      <vt:lpstr>Tema de Office</vt:lpstr>
      <vt:lpstr>EL ADVIENTO Y LAS ASOCIACIONES DE AA.AA.DB.</vt:lpstr>
      <vt:lpstr>INTRODUCCIÓN</vt:lpstr>
      <vt:lpstr>ORIGEN DEL ADVIENTO</vt:lpstr>
      <vt:lpstr>CONCEPTO</vt:lpstr>
      <vt:lpstr>SÍMBOLOS: La Corona</vt:lpstr>
      <vt:lpstr>SÍMBOLOS: El Calendario</vt:lpstr>
      <vt:lpstr>EL ADVIENTO EN LAS ASOCIACIONES</vt:lpstr>
      <vt:lpstr>EL ADVIENTO EN LAS ASOCIACIONES</vt:lpstr>
      <vt:lpstr>EL ADVIENTO EN LAS ASOCIACIONES</vt:lpstr>
      <vt:lpstr>EL ADVIENTO EN LAS ASOCIACIONES</vt:lpstr>
      <vt:lpstr>EL ADVIENTO EN LAS ASOCIACIONES</vt:lpstr>
      <vt:lpstr>EL ADVIENTO EN LAS ASOCIACIONES</vt:lpstr>
      <vt:lpstr>EL ADVIENTO EN LAS ASOCIACIONES</vt:lpstr>
      <vt:lpstr>CONCLUSIÓN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ADVIENTO Y LAS ASOCIACIONES DE AA.AA.DB.</dc:title>
  <dc:creator>Usuario</dc:creator>
  <cp:lastModifiedBy>Usuario</cp:lastModifiedBy>
  <cp:revision>15</cp:revision>
  <dcterms:created xsi:type="dcterms:W3CDTF">2023-12-08T21:11:01Z</dcterms:created>
  <dcterms:modified xsi:type="dcterms:W3CDTF">2023-12-08T22:55:08Z</dcterms:modified>
</cp:coreProperties>
</file>