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</p:sldMasterIdLst>
  <p:notesMasterIdLst>
    <p:notesMasterId r:id="rId17"/>
  </p:notesMasterIdLst>
  <p:handoutMasterIdLst>
    <p:handoutMasterId r:id="rId18"/>
  </p:handoutMasterIdLst>
  <p:sldIdLst>
    <p:sldId id="272" r:id="rId5"/>
    <p:sldId id="262" r:id="rId6"/>
    <p:sldId id="266" r:id="rId7"/>
    <p:sldId id="257" r:id="rId8"/>
    <p:sldId id="259" r:id="rId9"/>
    <p:sldId id="258" r:id="rId10"/>
    <p:sldId id="267" r:id="rId11"/>
    <p:sldId id="274" r:id="rId12"/>
    <p:sldId id="275" r:id="rId13"/>
    <p:sldId id="263" r:id="rId14"/>
    <p:sldId id="265" r:id="rId15"/>
    <p:sldId id="264" r:id="rId1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93202" autoAdjust="0"/>
  </p:normalViewPr>
  <p:slideViewPr>
    <p:cSldViewPr snapToGrid="0">
      <p:cViewPr varScale="1">
        <p:scale>
          <a:sx n="70" d="100"/>
          <a:sy n="70" d="100"/>
        </p:scale>
        <p:origin x="9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29936EA-76EA-4221-8F79-E7A85217C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BB2721-330D-446A-8732-9A69CC39D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A83CAA-F25F-4630-B8E5-1BB8F33BACE0}" type="datetime1">
              <a:rPr lang="es-ES" smtClean="0"/>
              <a:t>20/01/2022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7CC218-3D7F-4C82-93BF-E6D7A30D04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108813-25C8-4783-86F8-C303C23D23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F476CCE-055B-4338-9905-78081F969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05845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7E29D-B5EA-4E8F-9C4A-0B65E670AC64}" type="datetime1">
              <a:rPr lang="es-ES" smtClean="0"/>
              <a:pPr/>
              <a:t>20/01/2022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842455A-0D23-4EAB-9AF9-2CC2B3066B0A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043684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842455A-0D23-4EAB-9AF9-2CC2B3066B0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331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05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69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519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63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2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7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45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14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856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243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12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400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18981"/>
            <a:ext cx="7537703" cy="2462667"/>
          </a:xfrm>
          <a:solidFill>
            <a:schemeClr val="bg1">
              <a:alpha val="93000"/>
            </a:schemeClr>
          </a:solidFill>
        </p:spPr>
        <p:txBody>
          <a:bodyPr lIns="822960" tIns="731520" rtlCol="0" anchor="t" anchorCtr="0">
            <a:normAutofit/>
          </a:bodyPr>
          <a:lstStyle/>
          <a:p>
            <a:pPr rtl="0"/>
            <a:r>
              <a:rPr lang="es-ES" sz="5400" noProof="0">
                <a:solidFill>
                  <a:schemeClr val="tx1"/>
                </a:solidFill>
              </a:rPr>
              <a:t>Haga clic para modificar el estilo de título del patrón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79DF17D8-A326-44D6-A77D-42DA99E92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841" y="4735799"/>
            <a:ext cx="6470693" cy="605256"/>
          </a:xfrm>
        </p:spPr>
        <p:txBody>
          <a:bodyPr rtlCol="0"/>
          <a:lstStyle/>
          <a:p>
            <a:pPr rtl="0"/>
            <a:r>
              <a:rPr lang="es-ES" noProof="0">
                <a:solidFill>
                  <a:schemeClr val="tx1"/>
                </a:solidFill>
              </a:rPr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8567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88720" y="2057400"/>
            <a:ext cx="320040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188720" y="2958274"/>
            <a:ext cx="3200400" cy="2910821"/>
          </a:xfrm>
        </p:spPr>
        <p:txBody>
          <a:bodyPr rtlCol="0"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572000" y="2051331"/>
            <a:ext cx="320040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572000" y="2952204"/>
            <a:ext cx="3200400" cy="2910821"/>
          </a:xfrm>
        </p:spPr>
        <p:txBody>
          <a:bodyPr rtlCol="0"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9721C62B-6826-4C4A-B41E-814C63BA5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55280" y="2057400"/>
            <a:ext cx="320040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contenido 5">
            <a:extLst>
              <a:ext uri="{FF2B5EF4-FFF2-40B4-BE49-F238E27FC236}">
                <a16:creationId xmlns:a16="http://schemas.microsoft.com/office/drawing/2014/main" id="{9F5CD2DF-69E0-48BA-AFAC-83EFCE2ACC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280" y="2958273"/>
            <a:ext cx="3200400" cy="2910821"/>
          </a:xfrm>
        </p:spPr>
        <p:txBody>
          <a:bodyPr rtlCol="0"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Muestra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3351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E592754-9FDD-4637-8931-8898DCEA2DAF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3DE7C46-EBCB-4558-B868-C6E743BAE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EDD7626-E6F6-463F-8041-E2EC3283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 rtlCol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sz="3600" noProof="0">
                <a:solidFill>
                  <a:schemeClr val="tx1"/>
                </a:solidFill>
              </a:rPr>
              <a:t>Haga clic para modificar el estilo de título del patrón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D4A9276-3942-47EA-B16C-FEF66FB6F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2128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11DABEC-17D7-4DA3-9DEA-F5D74509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48" y="2978254"/>
            <a:ext cx="3153580" cy="2444238"/>
          </a:xfrm>
        </p:spPr>
        <p:txBody>
          <a:bodyPr lIns="9144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buNone/>
            </a:pPr>
            <a:r>
              <a:rPr lang="es-ES" sz="1600" noProof="0">
                <a:solidFill>
                  <a:schemeClr val="tx1"/>
                </a:solidFill>
              </a:rPr>
              <a:t>Haga clic para modificar los estilos de texto del patrón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0A5B6691-D26A-472B-BB73-55A4E0649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2584" y="1234440"/>
            <a:ext cx="3264408" cy="435254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2">
            <a:extLst>
              <a:ext uri="{FF2B5EF4-FFF2-40B4-BE49-F238E27FC236}">
                <a16:creationId xmlns:a16="http://schemas.microsoft.com/office/drawing/2014/main" id="{BF1FB629-3697-40BE-A9E2-962CC86418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75320" y="1234440"/>
            <a:ext cx="3264408" cy="435254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27269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4E322D5-1CC3-400A-A187-55543F0E8B9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ítulo 13">
            <a:extLst>
              <a:ext uri="{FF2B5EF4-FFF2-40B4-BE49-F238E27FC236}">
                <a16:creationId xmlns:a16="http://schemas.microsoft.com/office/drawing/2014/main" id="{EAD2187F-4097-47C0-8330-56262D3283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rtlCol="0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0523EF1-B104-45FE-925A-5C7906FA1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942633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FA958037-C140-4697-8EAF-21C950A0EC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640080"/>
            <a:ext cx="6912864" cy="53126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9" name="Marcador de contenido 14">
            <a:extLst>
              <a:ext uri="{FF2B5EF4-FFF2-40B4-BE49-F238E27FC236}">
                <a16:creationId xmlns:a16="http://schemas.microsoft.com/office/drawing/2014/main" id="{44613BB0-E0E0-4B1C-9926-EBE53B54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31521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la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8810136-7130-4D10-A77D-0A7BA878209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Muestra de texto de pie de página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2631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88720" y="2120900"/>
            <a:ext cx="4639736" cy="3748193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26755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BD637E5-EBAC-4C88-BDAB-D589FAE7B950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7566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Muestra de texto de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4712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r>
              <a:rPr lang="es-ES" noProof="0"/>
              <a:t>Muestra de texto de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8366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C34A642-8E00-4F15-9BE5-FED7F68AA98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F018FF3-9740-4BA5-8515-EBFCC6232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8600" y="643467"/>
            <a:ext cx="3635926" cy="51138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BEFBB5-382E-4634-9782-68859DEE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173792" y="2660530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8">
            <a:extLst>
              <a:ext uri="{FF2B5EF4-FFF2-40B4-BE49-F238E27FC236}">
                <a16:creationId xmlns:a16="http://schemas.microsoft.com/office/drawing/2014/main" id="{CE069499-3ED9-4F5B-ADC9-5EBFC522E9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1400" y="1118014"/>
            <a:ext cx="3379080" cy="145075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04052F90-8192-445D-854C-F144C7CFA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" y="640080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51433AC9-3FFE-4C0D-A905-A0CB48FB81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1960" y="640080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5054A368-7C94-4623-8670-651AAB51F2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080" y="3364992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posición de imagen 14">
            <a:extLst>
              <a:ext uri="{FF2B5EF4-FFF2-40B4-BE49-F238E27FC236}">
                <a16:creationId xmlns:a16="http://schemas.microsoft.com/office/drawing/2014/main" id="{04D3A3D1-400C-4822-B959-96FF1469FD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1960" y="3364992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8B04F02-660E-4770-B563-1D977AFF4C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6408" y="2789067"/>
            <a:ext cx="3176587" cy="270668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7377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8A8F00A-3EB2-4D4D-B4A7-990BB91D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contenido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3557016" cy="376089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8A40EF35-BB21-4D3F-A9D6-2A92BFD0DD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74336" y="2112264"/>
            <a:ext cx="3035808" cy="183794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2">
            <a:extLst>
              <a:ext uri="{FF2B5EF4-FFF2-40B4-BE49-F238E27FC236}">
                <a16:creationId xmlns:a16="http://schemas.microsoft.com/office/drawing/2014/main" id="{F7CE5DD4-B27E-482B-8208-FA5A7BBC9A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336" y="4032504"/>
            <a:ext cx="3035808" cy="183794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2">
            <a:extLst>
              <a:ext uri="{FF2B5EF4-FFF2-40B4-BE49-F238E27FC236}">
                <a16:creationId xmlns:a16="http://schemas.microsoft.com/office/drawing/2014/main" id="{1F796570-D07C-4638-8B80-227A6EF1A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0728" y="2112264"/>
            <a:ext cx="3035808" cy="375818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Muestra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2552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t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 descr="Etiqueta=Color de énfasis&#10;Flavor=Dark&#10;Objetivo=Relleno">
            <a:extLst>
              <a:ext uri="{FF2B5EF4-FFF2-40B4-BE49-F238E27FC236}">
                <a16:creationId xmlns:a16="http://schemas.microsoft.com/office/drawing/2014/main" id="{17DBCCDB-B58C-45B3-9E63-49F7B0819260}"/>
              </a:ext>
            </a:extLst>
          </p:cNvPr>
          <p:cNvSpPr/>
          <p:nvPr userDrawn="1"/>
        </p:nvSpPr>
        <p:spPr bwMode="white">
          <a:xfrm>
            <a:off x="0" y="4953000"/>
            <a:ext cx="12192000" cy="190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7B1649E-A273-4C2E-A9F2-D29871865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sz="3600" noProof="0">
                <a:solidFill>
                  <a:schemeClr val="bg1"/>
                </a:solidFill>
              </a:rPr>
              <a:t>Haga clic para modificar el estilo de título del patrón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72A6B42-C371-4562-8E40-9EE1906C8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sz="1500" noProof="0">
                <a:solidFill>
                  <a:schemeClr val="bg1"/>
                </a:solidFill>
              </a:rPr>
              <a:t>Haga clic para modificar el estilo de subtítulo del patrón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68504FFB-1664-4F66-BC31-100C8DD98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000" y="640080"/>
            <a:ext cx="3544888" cy="393192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2">
            <a:extLst>
              <a:ext uri="{FF2B5EF4-FFF2-40B4-BE49-F238E27FC236}">
                <a16:creationId xmlns:a16="http://schemas.microsoft.com/office/drawing/2014/main" id="{1B45578D-1855-4EC0-9E45-E1630D11AC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3400" y="640080"/>
            <a:ext cx="3544888" cy="393192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2">
            <a:extLst>
              <a:ext uri="{FF2B5EF4-FFF2-40B4-BE49-F238E27FC236}">
                <a16:creationId xmlns:a16="http://schemas.microsoft.com/office/drawing/2014/main" id="{C93482C2-6151-4050-9F16-9952B0A017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8432" y="640080"/>
            <a:ext cx="3544888" cy="393192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6839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8720" y="2313432"/>
            <a:ext cx="9966960" cy="367083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5178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02F1891-1ACC-4692-80A2-4F69EAAAE404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29B458E-5354-42D4-AE10-8B2F796C3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 rtlCol="0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0B121E21-6D9B-46D0-957E-760B095BA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subtítulo del patrón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B51B24F-7663-45C0-BE23-CD0AEFF51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35ABBAD1-553F-4CC1-AB36-7C1BE5089D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938" y="640080"/>
            <a:ext cx="5449824" cy="27432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3" name="Marcador de posición de imagen 11">
            <a:extLst>
              <a:ext uri="{FF2B5EF4-FFF2-40B4-BE49-F238E27FC236}">
                <a16:creationId xmlns:a16="http://schemas.microsoft.com/office/drawing/2014/main" id="{5C06EA1F-5BD5-4FE5-A059-6787DADCB5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0" y="3474720"/>
            <a:ext cx="5449824" cy="27432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9468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8720" y="2463495"/>
            <a:ext cx="9966960" cy="3368653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2759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Muestra de texto de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1191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8872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188720" y="2958274"/>
            <a:ext cx="4639736" cy="2910821"/>
          </a:xfrm>
        </p:spPr>
        <p:txBody>
          <a:bodyPr rtlCol="0"/>
          <a:lstStyle>
            <a:lvl1pPr marL="34290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>
            <a:lvl1pPr marL="34290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Muestra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5822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88720" y="2108201"/>
            <a:ext cx="996696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6" r:id="rId3"/>
    <p:sldLayoutId id="2147483735" r:id="rId4"/>
    <p:sldLayoutId id="2147483722" r:id="rId5"/>
    <p:sldLayoutId id="2147483734" r:id="rId6"/>
    <p:sldLayoutId id="2147483745" r:id="rId7"/>
    <p:sldLayoutId id="2147483726" r:id="rId8"/>
    <p:sldLayoutId id="2147483725" r:id="rId9"/>
    <p:sldLayoutId id="2147483743" r:id="rId10"/>
    <p:sldLayoutId id="2147483737" r:id="rId11"/>
    <p:sldLayoutId id="2147483738" r:id="rId12"/>
    <p:sldLayoutId id="2147483723" r:id="rId13"/>
    <p:sldLayoutId id="2147483724" r:id="rId14"/>
    <p:sldLayoutId id="2147483727" r:id="rId15"/>
    <p:sldLayoutId id="2147483728" r:id="rId16"/>
    <p:sldLayoutId id="2147483729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Un grupo de personas sentadas en una mesa">
            <a:extLst>
              <a:ext uri="{FF2B5EF4-FFF2-40B4-BE49-F238E27FC236}">
                <a16:creationId xmlns:a16="http://schemas.microsoft.com/office/drawing/2014/main" id="{15FF348E-C446-4450-8262-D18488C886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7559F58-E7E3-4312-BFB5-D3B5719E8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18981"/>
            <a:ext cx="7537703" cy="2462667"/>
          </a:xfrm>
        </p:spPr>
        <p:txBody>
          <a:bodyPr rtlCol="0"/>
          <a:lstStyle/>
          <a:p>
            <a:pPr rtl="0"/>
            <a:r>
              <a:rPr lang="es-ES" dirty="0"/>
              <a:t>EL EQUIPO DE AA.AA.DB.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F502785-6557-4038-9743-2ABFF39CB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841" y="4735799"/>
            <a:ext cx="6470693" cy="605256"/>
          </a:xfrm>
        </p:spPr>
        <p:txBody>
          <a:bodyPr rtlCol="0"/>
          <a:lstStyle/>
          <a:p>
            <a:pPr algn="ctr" rtl="0"/>
            <a:r>
              <a:rPr lang="es-ES" dirty="0"/>
              <a:t>Madrid, 21 de enero de 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22AB77-C255-48D3-BA1F-5307692C9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25337" cy="31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4E42C-2B5D-4037-AD45-0C89E167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8" y="786384"/>
            <a:ext cx="4189862" cy="1124304"/>
          </a:xfrm>
        </p:spPr>
        <p:txBody>
          <a:bodyPr rtlCol="0"/>
          <a:lstStyle/>
          <a:p>
            <a:pPr algn="ctr" rtl="0"/>
            <a:r>
              <a:rPr lang="es-ES" dirty="0">
                <a:solidFill>
                  <a:srgbClr val="FFFF00"/>
                </a:solidFill>
              </a:rPr>
              <a:t>Qué queremos en nuestras Asociaciones</a:t>
            </a: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F9410771-BC62-455F-B27E-07093BDB3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99797" y="149968"/>
            <a:ext cx="6573795" cy="6494666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76BDC57-E54D-40B5-9492-5BF5D2DB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9307" y="2210938"/>
            <a:ext cx="4189863" cy="25248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400"/>
              </a:spcAft>
            </a:pPr>
            <a:r>
              <a:rPr lang="es-ES" sz="3200" dirty="0"/>
              <a:t>Reflexión</a:t>
            </a:r>
          </a:p>
          <a:p>
            <a:pPr algn="ctr">
              <a:spcBef>
                <a:spcPts val="0"/>
              </a:spcBef>
              <a:spcAft>
                <a:spcPts val="2400"/>
              </a:spcAft>
            </a:pPr>
            <a:r>
              <a:rPr lang="es-ES" sz="3200" dirty="0"/>
              <a:t>Propuestas</a:t>
            </a:r>
          </a:p>
          <a:p>
            <a:pPr algn="ctr">
              <a:spcBef>
                <a:spcPts val="0"/>
              </a:spcBef>
              <a:spcAft>
                <a:spcPts val="2400"/>
              </a:spcAft>
            </a:pPr>
            <a:r>
              <a:rPr lang="es-ES" sz="3200" dirty="0"/>
              <a:t>Unidos para ayudarnos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CFFA23B-C98F-4AB6-831E-B3945469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9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AC368-E9BD-4EC4-9A06-80317CCF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dirty="0"/>
              <a:t>PARA LA REFLEXIÓN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897BF9A-AF19-4A73-9226-CCCAF4B8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11</a:t>
            </a:fld>
            <a:endParaRPr lang="es-E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DB267B0A-A5E3-4D4C-9361-5393C981A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79" y="2053681"/>
            <a:ext cx="2422005" cy="3671887"/>
          </a:xfrm>
        </p:spPr>
      </p:pic>
      <p:sp>
        <p:nvSpPr>
          <p:cNvPr id="12" name="Marcador de fecha 15">
            <a:extLst>
              <a:ext uri="{FF2B5EF4-FFF2-40B4-BE49-F238E27FC236}">
                <a16:creationId xmlns:a16="http://schemas.microsoft.com/office/drawing/2014/main" id="{18B751D0-B33E-4557-A802-24DCA5DA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sp>
        <p:nvSpPr>
          <p:cNvPr id="13" name="Marcador de pie de página 16">
            <a:extLst>
              <a:ext uri="{FF2B5EF4-FFF2-40B4-BE49-F238E27FC236}">
                <a16:creationId xmlns:a16="http://schemas.microsoft.com/office/drawing/2014/main" id="{CE34ABBD-2F1F-41E8-AC46-22C0606C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FD1D5EF-611D-434D-A344-CBDB7CCD6EBC}"/>
              </a:ext>
            </a:extLst>
          </p:cNvPr>
          <p:cNvSpPr txBox="1"/>
          <p:nvPr/>
        </p:nvSpPr>
        <p:spPr>
          <a:xfrm>
            <a:off x="4271749" y="2053681"/>
            <a:ext cx="681826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s-ES" sz="2800" dirty="0">
                <a:latin typeface="Berlin Sans FB Demi" panose="020E0802020502020306" pitchFamily="34" charset="0"/>
              </a:rPr>
              <a:t>¿Qué tipo de trabajo se realiza en mi Asociación Local, de grupo o de equipo?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s-ES" sz="2800" dirty="0">
                <a:latin typeface="Berlin Sans FB Demi" panose="020E0802020502020306" pitchFamily="34" charset="0"/>
              </a:rPr>
              <a:t>¿Qué elementos y características tienen o echo en falta en mi Asociación?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s-ES" sz="2800" dirty="0">
                <a:latin typeface="Berlin Sans FB Demi" panose="020E0802020502020306" pitchFamily="34" charset="0"/>
              </a:rPr>
              <a:t>¿Qué tres dificultades encuentro en mi Asociación para trabajar en equipo? ¿Soy capaz de dar una solución?</a:t>
            </a:r>
          </a:p>
        </p:txBody>
      </p:sp>
    </p:spTree>
    <p:extLst>
      <p:ext uri="{BB962C8B-B14F-4D97-AF65-F5344CB8AC3E}">
        <p14:creationId xmlns:p14="http://schemas.microsoft.com/office/powerpoint/2010/main" val="364307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C8C2A-D6A8-4036-9B23-884C3448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rtlCol="0"/>
          <a:lstStyle/>
          <a:p>
            <a:pPr algn="ctr" rtl="0"/>
            <a:r>
              <a:rPr lang="es-ES" dirty="0"/>
              <a:t>Gracias</a:t>
            </a:r>
          </a:p>
        </p:txBody>
      </p:sp>
      <p:pic>
        <p:nvPicPr>
          <p:cNvPr id="6" name="Marcador de posición de imagen 5" descr="Personas en el fondo estrechándose las manos">
            <a:extLst>
              <a:ext uri="{FF2B5EF4-FFF2-40B4-BE49-F238E27FC236}">
                <a16:creationId xmlns:a16="http://schemas.microsoft.com/office/drawing/2014/main" id="{7152A34F-5793-48E6-BC6E-4B7215AA9A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258" y="929350"/>
            <a:ext cx="6536464" cy="5023393"/>
          </a:xfr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155294-59B0-43EB-94D1-0BF9E175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8925" y="2513855"/>
            <a:ext cx="4384667" cy="1168277"/>
          </a:xfrm>
        </p:spPr>
        <p:txBody>
          <a:bodyPr rtlCol="0"/>
          <a:lstStyle/>
          <a:p>
            <a:pPr algn="ctr" rtl="0"/>
            <a:r>
              <a:rPr lang="es-ES" dirty="0"/>
              <a:t>Confederación Nacional de AA.AA.DB.</a:t>
            </a:r>
          </a:p>
          <a:p>
            <a:pPr algn="ctr" rtl="0"/>
            <a:r>
              <a:rPr lang="es-ES" dirty="0"/>
              <a:t>Vocalía de Formación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62DDF6-E1BF-42A8-8AE8-2E826C47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12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B83279-5C93-4F55-9D8F-5C76D232C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932" y="3800666"/>
            <a:ext cx="1967597" cy="1967597"/>
          </a:xfrm>
          <a:prstGeom prst="rect">
            <a:avLst/>
          </a:prstGeom>
        </p:spPr>
      </p:pic>
      <p:sp>
        <p:nvSpPr>
          <p:cNvPr id="10" name="Marcador de fecha 15">
            <a:extLst>
              <a:ext uri="{FF2B5EF4-FFF2-40B4-BE49-F238E27FC236}">
                <a16:creationId xmlns:a16="http://schemas.microsoft.com/office/drawing/2014/main" id="{26FBFB70-4F72-48AD-8212-1DC894E0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sp>
        <p:nvSpPr>
          <p:cNvPr id="11" name="Marcador de pie de página 16">
            <a:extLst>
              <a:ext uri="{FF2B5EF4-FFF2-40B4-BE49-F238E27FC236}">
                <a16:creationId xmlns:a16="http://schemas.microsoft.com/office/drawing/2014/main" id="{2512FC7C-CEE7-4001-AEDA-F332C8FF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</p:spTree>
    <p:extLst>
      <p:ext uri="{BB962C8B-B14F-4D97-AF65-F5344CB8AC3E}">
        <p14:creationId xmlns:p14="http://schemas.microsoft.com/office/powerpoint/2010/main" val="85074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BF798-8948-401D-89CE-1ED6136E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529D8B-2C12-43D2-BC28-8FA4895C9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3557016" cy="3760891"/>
          </a:xfrm>
        </p:spPr>
        <p:txBody>
          <a:bodyPr rtlCol="0"/>
          <a:lstStyle/>
          <a:p>
            <a:pPr rtl="0"/>
            <a:endParaRPr lang="es-ES" dirty="0"/>
          </a:p>
          <a:p>
            <a:pPr rtl="0"/>
            <a:r>
              <a:rPr lang="es-ES" dirty="0"/>
              <a:t>Las directivas de las Asociaciones de AA.AA.D. se rodean de una serie de personas elegidas por un Presidente.</a:t>
            </a:r>
          </a:p>
          <a:p>
            <a:pPr rtl="0"/>
            <a:endParaRPr lang="es-ES" dirty="0"/>
          </a:p>
          <a:p>
            <a:pPr rtl="0"/>
            <a:r>
              <a:rPr lang="es-ES" dirty="0"/>
              <a:t>Diferencias entre grupo y equipo</a:t>
            </a:r>
          </a:p>
        </p:txBody>
      </p:sp>
      <p:pic>
        <p:nvPicPr>
          <p:cNvPr id="8" name="Marcador de posición de imagen 7" descr="Mujer sonriendo frente a su computadora">
            <a:extLst>
              <a:ext uri="{FF2B5EF4-FFF2-40B4-BE49-F238E27FC236}">
                <a16:creationId xmlns:a16="http://schemas.microsoft.com/office/drawing/2014/main" id="{F9CB6B5C-CC4C-49BD-96A3-CBE188D3D1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4336" y="2112264"/>
            <a:ext cx="3035808" cy="1837944"/>
          </a:xfrm>
        </p:spPr>
      </p:pic>
      <p:pic>
        <p:nvPicPr>
          <p:cNvPr id="12" name="Marcador de posición de imagen 11" descr="Hombres de negocios sentados en una mesa">
            <a:extLst>
              <a:ext uri="{FF2B5EF4-FFF2-40B4-BE49-F238E27FC236}">
                <a16:creationId xmlns:a16="http://schemas.microsoft.com/office/drawing/2014/main" id="{B466B10D-3068-493B-874B-7199B529DF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4336" y="4032504"/>
            <a:ext cx="3035808" cy="1837944"/>
          </a:xfrm>
        </p:spPr>
      </p:pic>
      <p:pic>
        <p:nvPicPr>
          <p:cNvPr id="10" name="Marcador de posición de imagen 9" descr="Un grupo de personas sentadas en una mesa">
            <a:extLst>
              <a:ext uri="{FF2B5EF4-FFF2-40B4-BE49-F238E27FC236}">
                <a16:creationId xmlns:a16="http://schemas.microsoft.com/office/drawing/2014/main" id="{517F2C9B-7C2D-45DA-928A-D0AC3E7694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0728" y="2112264"/>
            <a:ext cx="3035808" cy="3758184"/>
          </a:xfrm>
        </p:spPr>
      </p:pic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FAC43D02-FCA1-4880-8376-FFDCFB5A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2</a:t>
            </a:fld>
            <a:endParaRPr lang="es-ES"/>
          </a:p>
        </p:txBody>
      </p:sp>
      <p:sp>
        <p:nvSpPr>
          <p:cNvPr id="11" name="Marcador de pie de página 16">
            <a:extLst>
              <a:ext uri="{FF2B5EF4-FFF2-40B4-BE49-F238E27FC236}">
                <a16:creationId xmlns:a16="http://schemas.microsoft.com/office/drawing/2014/main" id="{C67A262E-41EE-4F45-89A5-F90F4E80FECF}"/>
              </a:ext>
            </a:extLst>
          </p:cNvPr>
          <p:cNvSpPr txBox="1">
            <a:spLocks/>
          </p:cNvSpPr>
          <p:nvPr/>
        </p:nvSpPr>
        <p:spPr>
          <a:xfrm>
            <a:off x="894838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EL EQUIPO DE ANTIGUOS ALUMNOS DE DON BOSCO</a:t>
            </a: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9F780171-9874-4B1A-9B2F-BBE5B5EA3D3C}"/>
              </a:ext>
            </a:extLst>
          </p:cNvPr>
          <p:cNvSpPr txBox="1">
            <a:spLocks/>
          </p:cNvSpPr>
          <p:nvPr/>
        </p:nvSpPr>
        <p:spPr>
          <a:xfrm>
            <a:off x="8336207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s-es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VOCALÍA DE FORMACIÓN</a:t>
            </a:r>
          </a:p>
        </p:txBody>
      </p:sp>
    </p:spTree>
    <p:extLst>
      <p:ext uri="{BB962C8B-B14F-4D97-AF65-F5344CB8AC3E}">
        <p14:creationId xmlns:p14="http://schemas.microsoft.com/office/powerpoint/2010/main" val="425008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AF26291-2E41-4809-A8FA-90933871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dirty="0"/>
              <a:t>Concepto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773E7D-C98A-4511-AF8E-DB3DD25E3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rtlCol="0"/>
          <a:lstStyle/>
          <a:p>
            <a:pPr rtl="0"/>
            <a:r>
              <a:rPr lang="es-ES" b="1" dirty="0"/>
              <a:t>grupo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FC67F0-B539-4C92-A484-3CAD20620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7104" y="2793682"/>
            <a:ext cx="4849912" cy="2910821"/>
          </a:xfrm>
        </p:spPr>
        <p:txBody>
          <a:bodyPr rtlCol="0">
            <a:noAutofit/>
          </a:bodyPr>
          <a:lstStyle/>
          <a:p>
            <a:pPr rtl="0"/>
            <a:r>
              <a:rPr lang="es-ES" sz="2600" dirty="0"/>
              <a:t>Pluralidad que forma un conjunto.</a:t>
            </a:r>
          </a:p>
          <a:p>
            <a:pPr rtl="0"/>
            <a:r>
              <a:rPr lang="es-ES" sz="2600" dirty="0"/>
              <a:t>Conjunto que comparten determinadas características y que se consideran de forma global.</a:t>
            </a:r>
          </a:p>
          <a:p>
            <a:pPr rtl="0"/>
            <a:r>
              <a:rPr lang="es-ES" sz="2600" dirty="0" err="1"/>
              <a:t>Kruppa</a:t>
            </a:r>
            <a:r>
              <a:rPr lang="es-ES" sz="2600" dirty="0"/>
              <a:t>, grupo, </a:t>
            </a:r>
            <a:r>
              <a:rPr lang="es-ES" sz="2600" dirty="0" err="1"/>
              <a:t>groupe</a:t>
            </a:r>
            <a:r>
              <a:rPr lang="es-ES" sz="2600" dirty="0"/>
              <a:t>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D2047B8-5E64-4762-9724-3912C8685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rtlCol="0"/>
          <a:lstStyle/>
          <a:p>
            <a:pPr rtl="0"/>
            <a:r>
              <a:rPr lang="es-ES" b="1" dirty="0"/>
              <a:t>equipo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F386275D-C332-407D-9E55-4E1F4A08F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6209" y="2775925"/>
            <a:ext cx="5145205" cy="2910821"/>
          </a:xfrm>
        </p:spPr>
        <p:txBody>
          <a:bodyPr rtlCol="0">
            <a:normAutofit fontScale="25000" lnSpcReduction="2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0400" dirty="0"/>
              <a:t>Grupo de personas organizado para una investigación o servicio determinados.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0400" dirty="0"/>
              <a:t>Grupo interrelacionado de forma productiva, organizados, que llevan a cabo un servicio con un cometido concreto.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0400" dirty="0" err="1"/>
              <a:t>Skip</a:t>
            </a:r>
            <a:r>
              <a:rPr lang="es-ES" sz="10400" dirty="0"/>
              <a:t>, equipe, </a:t>
            </a:r>
            <a:r>
              <a:rPr lang="es-ES" sz="10400" dirty="0" err="1"/>
              <a:t>equipier</a:t>
            </a:r>
            <a:r>
              <a:rPr lang="es-ES" sz="10400" dirty="0"/>
              <a:t>.</a:t>
            </a:r>
          </a:p>
          <a:p>
            <a:pPr rtl="0"/>
            <a:endParaRPr lang="es-ES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7F09813-C07F-4D58-AC5A-6C8C54DE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3</a:t>
            </a:fld>
            <a:endParaRPr lang="es-ES"/>
          </a:p>
        </p:txBody>
      </p:sp>
      <p:sp>
        <p:nvSpPr>
          <p:cNvPr id="12" name="Marcador de pie de página 16">
            <a:extLst>
              <a:ext uri="{FF2B5EF4-FFF2-40B4-BE49-F238E27FC236}">
                <a16:creationId xmlns:a16="http://schemas.microsoft.com/office/drawing/2014/main" id="{9E934829-8018-45B2-BD8E-381CB60D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3" name="Marcador de fecha 15">
            <a:extLst>
              <a:ext uri="{FF2B5EF4-FFF2-40B4-BE49-F238E27FC236}">
                <a16:creationId xmlns:a16="http://schemas.microsoft.com/office/drawing/2014/main" id="{A35D411A-9855-43AA-9478-C53CADCC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DC30D0-A601-463D-A91F-EEF106F6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541" y="147532"/>
            <a:ext cx="3372362" cy="15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E699D-9FC2-483D-9B52-64E766D1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400" y="1118014"/>
            <a:ext cx="3379080" cy="1450757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/>
              <a:t>Los Textos de los AA.AA.DB.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E1E7078F-FB9C-41E6-961A-AA789AD0D6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1404091" y="640080"/>
            <a:ext cx="1745529" cy="2395728"/>
          </a:xfrm>
        </p:spPr>
      </p:pic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85CCA26B-B0A3-42E8-B737-81A01EB809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5065373" y="640080"/>
            <a:ext cx="1646726" cy="2395728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F8945C07-4A93-4269-9888-725F3819E3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/>
        </p:blipFill>
        <p:spPr>
          <a:xfrm>
            <a:off x="1498602" y="3364992"/>
            <a:ext cx="1556507" cy="2395728"/>
          </a:xfrm>
        </p:spPr>
      </p:pic>
      <p:pic>
        <p:nvPicPr>
          <p:cNvPr id="15" name="Marcador de posición de imagen 14" descr="Primer plano de escritorio, con lentes, una taza y una laptop">
            <a:extLst>
              <a:ext uri="{FF2B5EF4-FFF2-40B4-BE49-F238E27FC236}">
                <a16:creationId xmlns:a16="http://schemas.microsoft.com/office/drawing/2014/main" id="{825DBACB-DCFD-479A-AD19-03C804BC179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1960" y="3364992"/>
            <a:ext cx="3273552" cy="2395728"/>
          </a:xfr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3CA132-7D5D-4211-B55D-004BEBAF22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6408" y="2789067"/>
            <a:ext cx="3176587" cy="2706687"/>
          </a:xfrm>
        </p:spPr>
        <p:txBody>
          <a:bodyPr rtlCol="0"/>
          <a:lstStyle/>
          <a:p>
            <a:pPr rtl="0"/>
            <a:endParaRPr lang="es-ES" dirty="0"/>
          </a:p>
          <a:p>
            <a:pPr algn="ctr" rtl="0"/>
            <a:r>
              <a:rPr lang="es-ES" sz="2800" dirty="0"/>
              <a:t>Carta de la Identidad</a:t>
            </a:r>
          </a:p>
          <a:p>
            <a:pPr algn="ctr" rtl="0"/>
            <a:r>
              <a:rPr lang="es-ES" sz="2800" dirty="0"/>
              <a:t>Estatutos Mundiales</a:t>
            </a:r>
          </a:p>
          <a:p>
            <a:pPr algn="ctr" rtl="0"/>
            <a:r>
              <a:rPr lang="es-ES" sz="2800" dirty="0"/>
              <a:t>Estatutos Nacionales</a:t>
            </a:r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9011F41C-F343-402F-840A-70C98C30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95DF7CD3-0A75-4DF4-8D0D-D9476E843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D2077A5E-18AF-4957-9966-6DBE3C4A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39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6122A-795E-4E91-8829-A4FC066F2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6" y="5120639"/>
            <a:ext cx="10508123" cy="1334751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/>
              <a:t>DIFERENCIAS ENTRE GRUPO Y EQUIPO	</a:t>
            </a:r>
          </a:p>
        </p:txBody>
      </p:sp>
      <p:pic>
        <p:nvPicPr>
          <p:cNvPr id="11" name="Marcador de posición de imagen 11" descr="Un grupo de personas en una sala, reunión escritura">
            <a:extLst>
              <a:ext uri="{FF2B5EF4-FFF2-40B4-BE49-F238E27FC236}">
                <a16:creationId xmlns:a16="http://schemas.microsoft.com/office/drawing/2014/main" id="{BAC6F19B-98E9-4543-9798-C0459B75F4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>
          <a:xfrm>
            <a:off x="4343400" y="639763"/>
            <a:ext cx="3544888" cy="3932237"/>
          </a:xfr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AC644-A68B-4001-B8AE-E38FCC5D9596}"/>
              </a:ext>
            </a:extLst>
          </p:cNvPr>
          <p:cNvSpPr txBox="1"/>
          <p:nvPr/>
        </p:nvSpPr>
        <p:spPr>
          <a:xfrm>
            <a:off x="327546" y="382137"/>
            <a:ext cx="38759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GRUPO</a:t>
            </a:r>
          </a:p>
          <a:p>
            <a:pPr algn="ctr"/>
            <a:endParaRPr lang="es-ES" b="1" dirty="0"/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Compuesto por varios elementos con un rasgo común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Actúan de forma autónoma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El desempeño del grupo es la suma de sus individualidades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Carece de un propósito concreto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Ejemplos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27F0958-6B00-4B7B-B515-3CB216D55CDC}"/>
              </a:ext>
            </a:extLst>
          </p:cNvPr>
          <p:cNvSpPr txBox="1"/>
          <p:nvPr/>
        </p:nvSpPr>
        <p:spPr>
          <a:xfrm>
            <a:off x="8175009" y="382137"/>
            <a:ext cx="38759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EQUIPO</a:t>
            </a:r>
          </a:p>
          <a:p>
            <a:pPr algn="ctr"/>
            <a:endParaRPr lang="es-ES" b="1" dirty="0"/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Formado por elementos diferentes integrados en un orden y con un propósito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Actúan de forma organizada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El desempeño se mide conjuntamente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Orientado hacia una meta claramente definida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180652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7DA3A-207F-49B1-B04B-4ABF2C16B8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4371" y="174883"/>
            <a:ext cx="5550213" cy="930396"/>
          </a:xfrm>
        </p:spPr>
        <p:txBody>
          <a:bodyPr rtlCol="0">
            <a:normAutofit/>
          </a:bodyPr>
          <a:lstStyle/>
          <a:p>
            <a:pPr rtl="0"/>
            <a:r>
              <a:rPr lang="es-ES" sz="4500" b="1" dirty="0"/>
              <a:t>EL TRABAJO EN EQUIPO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BCFD34-C8EF-415B-8FA0-16D34102B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4486" y="3990422"/>
            <a:ext cx="4829101" cy="2227498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/>
              <a:t>ELEMENTOS DE UN EQUIPO DE TRABAJO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b="1" dirty="0"/>
              <a:t>1. Personas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b="1" dirty="0"/>
              <a:t>2. Habilidades Complementarias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b="1" dirty="0"/>
              <a:t>3. Tarea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b="1" dirty="0"/>
              <a:t>4. Resultados comunes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0F5186A0-E015-4AA1-84AF-2574476B44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1078992" y="297446"/>
            <a:ext cx="4572000" cy="3085834"/>
          </a:xfrm>
        </p:spPr>
      </p:pic>
      <p:pic>
        <p:nvPicPr>
          <p:cNvPr id="9" name="Marcador de posición de imagen 8" descr="Un grupo de personas sentadas en una mesa">
            <a:extLst>
              <a:ext uri="{FF2B5EF4-FFF2-40B4-BE49-F238E27FC236}">
                <a16:creationId xmlns:a16="http://schemas.microsoft.com/office/drawing/2014/main" id="{D9DBB85A-7E90-4430-A99A-153BDA53DE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474720"/>
            <a:ext cx="5449824" cy="2743200"/>
          </a:xfrm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BC85B0AB-DC16-4789-95F3-60E6BB1B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6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E9AC4-9861-40DC-9866-9BB6D7CB83E7}"/>
              </a:ext>
            </a:extLst>
          </p:cNvPr>
          <p:cNvSpPr txBox="1"/>
          <p:nvPr/>
        </p:nvSpPr>
        <p:spPr>
          <a:xfrm>
            <a:off x="6352677" y="1105279"/>
            <a:ext cx="51992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Número de personas con habilidades complementarias que están comprometidas con un propósito, un conjunto de metas de desempeño y un enfoque común, por los cuales se hacen mutuamente responsables </a:t>
            </a:r>
            <a:r>
              <a:rPr lang="es-ES" dirty="0"/>
              <a:t>(Smith y Katzenbach).</a:t>
            </a:r>
          </a:p>
        </p:txBody>
      </p:sp>
      <p:sp>
        <p:nvSpPr>
          <p:cNvPr id="13" name="Marcador de pie de página 16">
            <a:extLst>
              <a:ext uri="{FF2B5EF4-FFF2-40B4-BE49-F238E27FC236}">
                <a16:creationId xmlns:a16="http://schemas.microsoft.com/office/drawing/2014/main" id="{E06BEADF-6ACE-445B-9A58-9068C3F9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4" name="Marcador de fecha 15">
            <a:extLst>
              <a:ext uri="{FF2B5EF4-FFF2-40B4-BE49-F238E27FC236}">
                <a16:creationId xmlns:a16="http://schemas.microsoft.com/office/drawing/2014/main" id="{9E9441E1-4E0C-4838-B4B2-0D71AED1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</p:spTree>
    <p:extLst>
      <p:ext uri="{BB962C8B-B14F-4D97-AF65-F5344CB8AC3E}">
        <p14:creationId xmlns:p14="http://schemas.microsoft.com/office/powerpoint/2010/main" val="425804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DBDF5-397E-4B63-9502-BFA8BD9E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286604"/>
            <a:ext cx="11095630" cy="1050878"/>
          </a:xfrm>
        </p:spPr>
        <p:txBody>
          <a:bodyPr rtlCol="0"/>
          <a:lstStyle/>
          <a:p>
            <a:pPr algn="ctr" rtl="0"/>
            <a:r>
              <a:rPr lang="es-ES" dirty="0"/>
              <a:t>CARACTERÍSTICAS DEL TRABAJO EN EQUIPO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1876F8-11DA-45A1-8BDD-361366E1C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2060813"/>
            <a:ext cx="9966960" cy="4080680"/>
          </a:xfrm>
        </p:spPr>
        <p:txBody>
          <a:bodyPr rtlCol="0">
            <a:normAutofit/>
          </a:bodyPr>
          <a:lstStyle/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1. Liderazgo compartido.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2. Debate abierto para solucionar los problemas.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3. Clara cohesión, identidad, espíritu colectivo, sentido de pertenencia.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4. Todos son el </a:t>
            </a:r>
            <a:r>
              <a:rPr lang="es-ES" i="1" dirty="0">
                <a:solidFill>
                  <a:schemeClr val="tx1"/>
                </a:solidFill>
                <a:latin typeface="Arial Nova" panose="020B0504020202020204" pitchFamily="34" charset="0"/>
              </a:rPr>
              <a:t>motor</a:t>
            </a: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 del equipo.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5. Responsabilidad.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6. Trabajo medido y evaluado.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7. Innovación constante.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r>
              <a:rPr lang="es-ES" dirty="0">
                <a:solidFill>
                  <a:schemeClr val="tx1"/>
                </a:solidFill>
                <a:latin typeface="Arial Nova" panose="020B0504020202020204" pitchFamily="34" charset="0"/>
              </a:rPr>
              <a:t>8. Integración armónica de sus integrantes.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29B3DD07-50F4-443D-90C5-9463545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7</a:t>
            </a:fld>
            <a:endParaRPr lang="es-ES"/>
          </a:p>
        </p:txBody>
      </p:sp>
      <p:sp>
        <p:nvSpPr>
          <p:cNvPr id="12" name="Marcador de pie de página 16">
            <a:extLst>
              <a:ext uri="{FF2B5EF4-FFF2-40B4-BE49-F238E27FC236}">
                <a16:creationId xmlns:a16="http://schemas.microsoft.com/office/drawing/2014/main" id="{64BFA64E-36C1-4A0B-A6CD-B7025011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3" name="Marcador de fecha 15">
            <a:extLst>
              <a:ext uri="{FF2B5EF4-FFF2-40B4-BE49-F238E27FC236}">
                <a16:creationId xmlns:a16="http://schemas.microsoft.com/office/drawing/2014/main" id="{DA2C96E4-8A1C-4D3F-8550-8B2670D4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1892C10-AC8B-4653-9CA1-46F4C289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476" y="3957851"/>
            <a:ext cx="4100508" cy="18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DBDF5-397E-4B63-9502-BFA8BD9E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05469"/>
          </a:xfrm>
        </p:spPr>
        <p:txBody>
          <a:bodyPr rtlCol="0"/>
          <a:lstStyle/>
          <a:p>
            <a:pPr algn="ctr" rtl="0"/>
            <a:r>
              <a:rPr lang="es-ES" dirty="0"/>
              <a:t>VENTAJAS DEL TRABAJO EN EQUIPO</a:t>
            </a:r>
          </a:p>
        </p:txBody>
      </p:sp>
      <p:sp>
        <p:nvSpPr>
          <p:cNvPr id="13" name="Marcador de fecha 15">
            <a:extLst>
              <a:ext uri="{FF2B5EF4-FFF2-40B4-BE49-F238E27FC236}">
                <a16:creationId xmlns:a16="http://schemas.microsoft.com/office/drawing/2014/main" id="{DA2C96E4-8A1C-4D3F-8550-8B2670D4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sp>
        <p:nvSpPr>
          <p:cNvPr id="12" name="Marcador de pie de página 16">
            <a:extLst>
              <a:ext uri="{FF2B5EF4-FFF2-40B4-BE49-F238E27FC236}">
                <a16:creationId xmlns:a16="http://schemas.microsoft.com/office/drawing/2014/main" id="{64BFA64E-36C1-4A0B-A6CD-B7025011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29B3DD07-50F4-443D-90C5-9463545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8</a:t>
            </a:fld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1876F8-11DA-45A1-8BDD-361366E1CB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14535" y="2220190"/>
            <a:ext cx="6331471" cy="3398529"/>
          </a:xfrm>
        </p:spPr>
        <p:txBody>
          <a:bodyPr rtlCol="0">
            <a:norm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1500"/>
              </a:spcAft>
              <a:buClrTx/>
              <a:buFont typeface="+mj-lt"/>
              <a:buAutoNum type="arabicPeriod"/>
            </a:pPr>
            <a:r>
              <a:rPr lang="es-ES" sz="3000" dirty="0">
                <a:solidFill>
                  <a:schemeClr val="tx1"/>
                </a:solidFill>
                <a:latin typeface="Berlin Sans FB Demi" panose="020E0802020502020306" pitchFamily="34" charset="0"/>
              </a:rPr>
              <a:t>Crecimiento personal y colectivo.</a:t>
            </a:r>
          </a:p>
          <a:p>
            <a:pPr marL="457200" lvl="0" indent="-457200" rtl="0">
              <a:spcBef>
                <a:spcPts val="0"/>
              </a:spcBef>
              <a:spcAft>
                <a:spcPts val="1500"/>
              </a:spcAft>
              <a:buClrTx/>
              <a:buFont typeface="+mj-lt"/>
              <a:buAutoNum type="arabicPeriod"/>
            </a:pPr>
            <a:r>
              <a:rPr lang="es-ES" sz="3000" dirty="0">
                <a:solidFill>
                  <a:schemeClr val="tx1"/>
                </a:solidFill>
                <a:latin typeface="Berlin Sans FB Demi" panose="020E0802020502020306" pitchFamily="34" charset="0"/>
              </a:rPr>
              <a:t>Fomenta la creatividad.</a:t>
            </a:r>
          </a:p>
          <a:p>
            <a:pPr marL="457200" lvl="0" indent="-457200" rtl="0">
              <a:spcBef>
                <a:spcPts val="0"/>
              </a:spcBef>
              <a:spcAft>
                <a:spcPts val="1500"/>
              </a:spcAft>
              <a:buClrTx/>
              <a:buFont typeface="+mj-lt"/>
              <a:buAutoNum type="arabicPeriod"/>
            </a:pPr>
            <a:r>
              <a:rPr lang="es-ES" sz="3000" dirty="0">
                <a:solidFill>
                  <a:schemeClr val="tx1"/>
                </a:solidFill>
                <a:latin typeface="Berlin Sans FB Demi" panose="020E0802020502020306" pitchFamily="34" charset="0"/>
              </a:rPr>
              <a:t>Aumenta la motivación.</a:t>
            </a:r>
          </a:p>
          <a:p>
            <a:pPr marL="457200" lvl="0" indent="-457200" rtl="0">
              <a:spcBef>
                <a:spcPts val="0"/>
              </a:spcBef>
              <a:spcAft>
                <a:spcPts val="1500"/>
              </a:spcAft>
              <a:buClrTx/>
              <a:buFont typeface="+mj-lt"/>
              <a:buAutoNum type="arabicPeriod"/>
            </a:pPr>
            <a:r>
              <a:rPr lang="es-ES" sz="3000" dirty="0">
                <a:solidFill>
                  <a:schemeClr val="tx1"/>
                </a:solidFill>
                <a:latin typeface="Berlin Sans FB Demi" panose="020E0802020502020306" pitchFamily="34" charset="0"/>
              </a:rPr>
              <a:t>Crece la sinergia.</a:t>
            </a:r>
          </a:p>
          <a:p>
            <a:pPr marL="457200" lvl="0" indent="-457200" rtl="0">
              <a:spcBef>
                <a:spcPts val="0"/>
              </a:spcBef>
              <a:spcAft>
                <a:spcPts val="1500"/>
              </a:spcAft>
              <a:buClrTx/>
              <a:buFont typeface="+mj-lt"/>
              <a:buAutoNum type="arabicPeriod"/>
            </a:pPr>
            <a:r>
              <a:rPr lang="es-ES" sz="3000" dirty="0">
                <a:solidFill>
                  <a:schemeClr val="tx1"/>
                </a:solidFill>
                <a:latin typeface="Berlin Sans FB Demi" panose="020E0802020502020306" pitchFamily="34" charset="0"/>
              </a:rPr>
              <a:t>Mejora la comunicación.</a:t>
            </a:r>
          </a:p>
          <a:p>
            <a:pPr lvl="0" rtl="0">
              <a:spcBef>
                <a:spcPts val="0"/>
              </a:spcBef>
              <a:spcAft>
                <a:spcPts val="1500"/>
              </a:spcAft>
            </a:pPr>
            <a:endParaRPr lang="es-ES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pic>
        <p:nvPicPr>
          <p:cNvPr id="1026" name="Picture 2" descr="Ventajas del trabajo en equipo | Conoce los beneficios de trabajar unidos">
            <a:extLst>
              <a:ext uri="{FF2B5EF4-FFF2-40B4-BE49-F238E27FC236}">
                <a16:creationId xmlns:a16="http://schemas.microsoft.com/office/drawing/2014/main" id="{70CAB4AC-D66E-4ADC-8080-AC6E5817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0" y="2634238"/>
            <a:ext cx="4292334" cy="256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DBDF5-397E-4B63-9502-BFA8BD9E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08" y="286603"/>
            <a:ext cx="11582523" cy="774257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3600" b="1" dirty="0"/>
              <a:t>DIFERENCIAS ENTRE GRUPO DE TRABAJO Y EQUIPO DE TRABAJO</a:t>
            </a:r>
          </a:p>
        </p:txBody>
      </p:sp>
      <p:sp>
        <p:nvSpPr>
          <p:cNvPr id="13" name="Marcador de fecha 15">
            <a:extLst>
              <a:ext uri="{FF2B5EF4-FFF2-40B4-BE49-F238E27FC236}">
                <a16:creationId xmlns:a16="http://schemas.microsoft.com/office/drawing/2014/main" id="{DA2C96E4-8A1C-4D3F-8550-8B2670D4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sp>
        <p:nvSpPr>
          <p:cNvPr id="12" name="Marcador de pie de página 16">
            <a:extLst>
              <a:ext uri="{FF2B5EF4-FFF2-40B4-BE49-F238E27FC236}">
                <a16:creationId xmlns:a16="http://schemas.microsoft.com/office/drawing/2014/main" id="{64BFA64E-36C1-4A0B-A6CD-B7025011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29B3DD07-50F4-443D-90C5-9463545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9</a:t>
            </a:fld>
            <a:endParaRPr lang="es-ES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0BBC4A3B-8020-4615-962E-C6F03B2F0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812103"/>
              </p:ext>
            </p:extLst>
          </p:nvPr>
        </p:nvGraphicFramePr>
        <p:xfrm>
          <a:off x="418408" y="1060860"/>
          <a:ext cx="11355183" cy="5218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911">
                  <a:extLst>
                    <a:ext uri="{9D8B030D-6E8A-4147-A177-3AD203B41FA5}">
                      <a16:colId xmlns:a16="http://schemas.microsoft.com/office/drawing/2014/main" val="400074674"/>
                    </a:ext>
                  </a:extLst>
                </a:gridCol>
                <a:gridCol w="2074460">
                  <a:extLst>
                    <a:ext uri="{9D8B030D-6E8A-4147-A177-3AD203B41FA5}">
                      <a16:colId xmlns:a16="http://schemas.microsoft.com/office/drawing/2014/main" val="3692177306"/>
                    </a:ext>
                  </a:extLst>
                </a:gridCol>
                <a:gridCol w="4635812">
                  <a:extLst>
                    <a:ext uri="{9D8B030D-6E8A-4147-A177-3AD203B41FA5}">
                      <a16:colId xmlns:a16="http://schemas.microsoft.com/office/drawing/2014/main" val="3584235785"/>
                    </a:ext>
                  </a:extLst>
                </a:gridCol>
              </a:tblGrid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EQUIPO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CONCEPTO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GRUPO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045036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Claramente definido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No siempre está claro, mucha individualidad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305503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Conscientes de la eficiencia del trabajo en equipo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INTERRELACIÓN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Trabajo más individualista y logros personales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682620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Integración de cada miembro, proactividad y responsabilidad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TAREAS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Tareas individuales, sin conexión, reactividad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270029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Pilar fundamental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CONFIANZA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Sin saber el rol de cada uno, la confianza en menor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451418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Naturalidad, respeto y oportunidad de crecer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CONFLICTO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Incomodidad, amenazas, ocultación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363812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Líder definido y liderazgo compartido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LIDERAZGO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Líder no definido o imperativo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640622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Servicio de dones a disposición del resto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POTENCIAL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Frenados por las individualidades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487650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Potente sentido de pertenencia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PERTENENCIA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Mirada hacia sí mismos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99457"/>
                  </a:ext>
                </a:extLst>
              </a:tr>
              <a:tr h="50868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Clara intención en aprender, crecer y alcanzar metas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Berlin Sans FB Demi" panose="020E0802020502020306" pitchFamily="34" charset="0"/>
                        </a:rPr>
                        <a:t>FOCO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 Narrow" panose="020B0606020202030204" pitchFamily="34" charset="0"/>
                        </a:rPr>
                        <a:t>Miedo a perder lo conseguido, competencia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084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64074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827_TF22581678_Win32" id="{DB129DE1-0534-43F5-9645-F07CC8700DC6}" vid="{68E4F869-B47C-4029-8F70-CAE467164DE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4B1648-C213-44D3-9464-4287A4D41EE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AF71F79-8D13-4C55-9450-609041DE5A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6B531D-03AC-47F6-A16F-C6773C191BB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Diseño de Retrospectiva</Template>
  <TotalTime>90</TotalTime>
  <Words>674</Words>
  <Application>Microsoft Office PowerPoint</Application>
  <PresentationFormat>Panorámica</PresentationFormat>
  <Paragraphs>140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Arial Nova</vt:lpstr>
      <vt:lpstr>Berlin Sans FB Demi</vt:lpstr>
      <vt:lpstr>Calibri</vt:lpstr>
      <vt:lpstr>Calibri Light</vt:lpstr>
      <vt:lpstr>RetrospectVTI</vt:lpstr>
      <vt:lpstr>EL EQUIPO DE AA.AA.DB.</vt:lpstr>
      <vt:lpstr>Introducción</vt:lpstr>
      <vt:lpstr>Concepto</vt:lpstr>
      <vt:lpstr>Los Textos de los AA.AA.DB.</vt:lpstr>
      <vt:lpstr>DIFERENCIAS ENTRE GRUPO Y EQUIPO </vt:lpstr>
      <vt:lpstr>EL TRABAJO EN EQUIPO</vt:lpstr>
      <vt:lpstr>CARACTERÍSTICAS DEL TRABAJO EN EQUIPO</vt:lpstr>
      <vt:lpstr>VENTAJAS DEL TRABAJO EN EQUIPO</vt:lpstr>
      <vt:lpstr>DIFERENCIAS ENTRE GRUPO DE TRABAJO Y EQUIPO DE TRABAJO</vt:lpstr>
      <vt:lpstr>Qué queremos en nuestras Asociaciones</vt:lpstr>
      <vt:lpstr>PARA LA REFLEXIÓN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EQUIPO DE AA.AA.DB.</dc:title>
  <dc:creator>Pedro José Cantos Luque</dc:creator>
  <cp:lastModifiedBy>Pedro José Cantos Luque</cp:lastModifiedBy>
  <cp:revision>4</cp:revision>
  <dcterms:created xsi:type="dcterms:W3CDTF">2022-01-20T18:50:37Z</dcterms:created>
  <dcterms:modified xsi:type="dcterms:W3CDTF">2022-01-20T20:21:02Z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