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4" r:id="rId9"/>
    <p:sldId id="265" r:id="rId10"/>
    <p:sldId id="262" r:id="rId11"/>
    <p:sldId id="266" r:id="rId12"/>
    <p:sldId id="268" r:id="rId13"/>
    <p:sldId id="267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E1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ebp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mailto:formaci&#243;n@confedebosco.es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FD0DB-E7B0-0FEE-43FD-1C3C63B53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094" y="2596507"/>
            <a:ext cx="7277877" cy="1825096"/>
          </a:xfrm>
        </p:spPr>
        <p:txBody>
          <a:bodyPr>
            <a:normAutofit fontScale="90000"/>
          </a:bodyPr>
          <a:lstStyle/>
          <a:p>
            <a:r>
              <a:rPr lang="es-ES" dirty="0"/>
              <a:t>LA EMPATÍA Y LA SOLIDARIDAD EN LAS ASOCIACIONES DE AA.AA.DB.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E42FAA-7B42-2709-0599-BA475899A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094" y="4565262"/>
            <a:ext cx="6904653" cy="685800"/>
          </a:xfrm>
        </p:spPr>
        <p:txBody>
          <a:bodyPr/>
          <a:lstStyle/>
          <a:p>
            <a:r>
              <a:rPr lang="es-ES" dirty="0"/>
              <a:t>Asamblea Confederal, Oviedo 2-4 junio, 2023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7E404E-74B4-27C4-C6FD-DAE5D84CD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889" y="1451948"/>
            <a:ext cx="3113314" cy="31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4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C28B9F3E-24C8-D475-3523-65852B8D5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BARRERAS DE LA EMPATÍA Y LA SOLIDARIDAD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85A04E0-150B-3E59-1E36-B48796C94108}"/>
              </a:ext>
            </a:extLst>
          </p:cNvPr>
          <p:cNvSpPr txBox="1"/>
          <p:nvPr/>
        </p:nvSpPr>
        <p:spPr>
          <a:xfrm>
            <a:off x="905069" y="2332653"/>
            <a:ext cx="10601131" cy="4351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2400" b="1" dirty="0">
                <a:solidFill>
                  <a:srgbClr val="0FE137"/>
                </a:solidFill>
                <a:effectLst/>
                <a:latin typeface="Arial Nova Cond" panose="020B0506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prejuicios frente a los demás.</a:t>
            </a:r>
            <a:r>
              <a:rPr lang="es-ES" sz="2400" dirty="0">
                <a:solidFill>
                  <a:srgbClr val="0FE137"/>
                </a:solidFill>
                <a:effectLst/>
                <a:latin typeface="Arial Nova Cond" panose="020B0506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24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estrés, las prisas, la impaciencia</a:t>
            </a:r>
            <a:r>
              <a:rPr lang="es-E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2400" b="1" i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Trivializar </a:t>
            </a:r>
            <a:r>
              <a:rPr lang="es-ES" sz="2400" i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sentimientos de los demás.</a:t>
            </a:r>
            <a:endParaRPr lang="es-ES" sz="2400" i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2400" b="1" dirty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Nuestra propia inseguridad, enfado o preocupación.</a:t>
            </a:r>
            <a:endParaRPr lang="es-ES" sz="2400" dirty="0">
              <a:solidFill>
                <a:srgbClr val="FF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2400" b="1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distracción o el aburrimiento</a:t>
            </a:r>
            <a:r>
              <a:rPr lang="es-ES" sz="2400" dirty="0">
                <a:solidFill>
                  <a:srgbClr val="00B0F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24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uso de las nuevas tecnologías.</a:t>
            </a:r>
            <a:endParaRPr lang="es-ES" sz="24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2400" b="1" dirty="0">
                <a:solidFill>
                  <a:srgbClr val="FFC000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solidaridad entre generaciones.</a:t>
            </a:r>
            <a:endParaRPr lang="es-ES" sz="2400" dirty="0">
              <a:solidFill>
                <a:srgbClr val="FFC000"/>
              </a:solidFill>
              <a:effectLst/>
              <a:latin typeface="Cooper Black" panose="0208090404030B0204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24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Momentos de depresión o de alta ansiedad</a:t>
            </a:r>
            <a:r>
              <a:rPr lang="es-ES" sz="2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4244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C28B9F3E-24C8-D475-3523-65852B8D5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44" y="517847"/>
            <a:ext cx="11160967" cy="1293028"/>
          </a:xfrm>
        </p:spPr>
        <p:txBody>
          <a:bodyPr>
            <a:normAutofit/>
          </a:bodyPr>
          <a:lstStyle/>
          <a:p>
            <a:r>
              <a:rPr lang="es-ES" sz="3800" b="1" dirty="0">
                <a:solidFill>
                  <a:srgbClr val="FFFF00"/>
                </a:solidFill>
              </a:rPr>
              <a:t>BARRERAS DE LA EMPATÍA Y LA SOLIDARIDAD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2EEAFEE-78AA-C982-5EC8-9DD397707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169579"/>
              </p:ext>
            </p:extLst>
          </p:nvPr>
        </p:nvGraphicFramePr>
        <p:xfrm>
          <a:off x="685800" y="1917442"/>
          <a:ext cx="10778411" cy="4422711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4420633">
                  <a:extLst>
                    <a:ext uri="{9D8B030D-6E8A-4147-A177-3AD203B41FA5}">
                      <a16:colId xmlns:a16="http://schemas.microsoft.com/office/drawing/2014/main" val="3800119246"/>
                    </a:ext>
                  </a:extLst>
                </a:gridCol>
                <a:gridCol w="6357778">
                  <a:extLst>
                    <a:ext uri="{9D8B030D-6E8A-4147-A177-3AD203B41FA5}">
                      <a16:colId xmlns:a16="http://schemas.microsoft.com/office/drawing/2014/main" val="1420876999"/>
                    </a:ext>
                  </a:extLst>
                </a:gridCol>
              </a:tblGrid>
              <a:tr h="821497">
                <a:tc>
                  <a:txBody>
                    <a:bodyPr/>
                    <a:lstStyle/>
                    <a:p>
                      <a:pPr marL="1047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800" b="1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 adiós a los prejuicios</a:t>
                      </a:r>
                      <a:endParaRPr lang="es-ES" sz="2800" b="1" kern="100" dirty="0">
                        <a:solidFill>
                          <a:srgbClr val="53813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800" b="1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Adáptate al ritmo de los demás</a:t>
                      </a:r>
                      <a:endParaRPr lang="es-ES" sz="2800" b="1" kern="100" dirty="0">
                        <a:solidFill>
                          <a:srgbClr val="53813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9384497"/>
                  </a:ext>
                </a:extLst>
              </a:tr>
              <a:tr h="544332">
                <a:tc>
                  <a:txBody>
                    <a:bodyPr/>
                    <a:lstStyle/>
                    <a:p>
                      <a:pPr marL="1047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800" b="1" kern="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Colabora</a:t>
                      </a:r>
                      <a:endParaRPr lang="es-ES" sz="2800" b="1" kern="100">
                        <a:solidFill>
                          <a:srgbClr val="53813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800" b="1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Entrena la gratitud</a:t>
                      </a:r>
                      <a:endParaRPr lang="es-ES" sz="2800" b="1" kern="100" dirty="0">
                        <a:solidFill>
                          <a:srgbClr val="53813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6398002"/>
                  </a:ext>
                </a:extLst>
              </a:tr>
              <a:tr h="821497">
                <a:tc>
                  <a:txBody>
                    <a:bodyPr/>
                    <a:lstStyle/>
                    <a:p>
                      <a:pPr marL="1047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800" b="1" kern="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Entrena el optimismo</a:t>
                      </a:r>
                      <a:endParaRPr lang="es-ES" sz="2800" b="1" kern="100">
                        <a:solidFill>
                          <a:srgbClr val="53813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800" b="1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culpabilizar</a:t>
                      </a:r>
                      <a:endParaRPr lang="es-ES" sz="2800" b="1" kern="100" dirty="0">
                        <a:solidFill>
                          <a:srgbClr val="53813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0711170"/>
                  </a:ext>
                </a:extLst>
              </a:tr>
              <a:tr h="1117506">
                <a:tc>
                  <a:txBody>
                    <a:bodyPr/>
                    <a:lstStyle/>
                    <a:p>
                      <a:pPr marL="1047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800" b="1" kern="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eres el ombligo de mundo</a:t>
                      </a:r>
                      <a:endParaRPr lang="es-ES" sz="2800" b="1" kern="100">
                        <a:solidFill>
                          <a:srgbClr val="53813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800" b="1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Estar dispuesto y abierto al cambio</a:t>
                      </a:r>
                      <a:endParaRPr lang="es-ES" sz="2800" b="1" kern="100" dirty="0">
                        <a:solidFill>
                          <a:srgbClr val="53813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3914271"/>
                  </a:ext>
                </a:extLst>
              </a:tr>
              <a:tr h="1117879">
                <a:tc>
                  <a:txBody>
                    <a:bodyPr/>
                    <a:lstStyle/>
                    <a:p>
                      <a:pPr marL="1047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800" b="1" kern="1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Comparte</a:t>
                      </a:r>
                      <a:endParaRPr lang="es-ES" sz="2800" b="1" kern="100">
                        <a:solidFill>
                          <a:srgbClr val="53813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800" b="1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 empatía como herramienta de solución de conflictos</a:t>
                      </a:r>
                      <a:endParaRPr lang="es-ES" sz="2800" b="1" kern="100" dirty="0">
                        <a:solidFill>
                          <a:srgbClr val="538135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7841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02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C28B9F3E-24C8-D475-3523-65852B8D5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01" y="429208"/>
            <a:ext cx="11443997" cy="1027104"/>
          </a:xfrm>
        </p:spPr>
        <p:txBody>
          <a:bodyPr>
            <a:normAutofit/>
          </a:bodyPr>
          <a:lstStyle/>
          <a:p>
            <a:r>
              <a:rPr lang="es-ES" sz="3000" b="1" dirty="0">
                <a:solidFill>
                  <a:srgbClr val="FFFF00"/>
                </a:solidFill>
              </a:rPr>
              <a:t>LA EMPATÍA Y LA SOLIDARIDAD EN NUESTRAS ASOCIACIONES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E74EBC-6406-ABC0-A4B5-636DA75BA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74" y="1801177"/>
            <a:ext cx="2603240" cy="260324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C570E1E-A330-90BA-B69E-E564362C148A}"/>
              </a:ext>
            </a:extLst>
          </p:cNvPr>
          <p:cNvSpPr txBox="1"/>
          <p:nvPr/>
        </p:nvSpPr>
        <p:spPr>
          <a:xfrm>
            <a:off x="435429" y="4749282"/>
            <a:ext cx="2754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REFERENTES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667B35A-1A9A-0E5C-3E9A-ED41C47EB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926" y="1886222"/>
            <a:ext cx="4239452" cy="231542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FF86248-70E7-C553-E7EB-4D2AEE77D870}"/>
              </a:ext>
            </a:extLst>
          </p:cNvPr>
          <p:cNvSpPr txBox="1"/>
          <p:nvPr/>
        </p:nvSpPr>
        <p:spPr>
          <a:xfrm>
            <a:off x="3829926" y="4777274"/>
            <a:ext cx="42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ESTEROTIPOS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037F99F-2DB4-24C5-E230-4B24D8924FDA}"/>
              </a:ext>
            </a:extLst>
          </p:cNvPr>
          <p:cNvSpPr txBox="1"/>
          <p:nvPr/>
        </p:nvSpPr>
        <p:spPr>
          <a:xfrm>
            <a:off x="8220269" y="2317751"/>
            <a:ext cx="3778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600" dirty="0"/>
              <a:t>Los del Sur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600" dirty="0"/>
              <a:t>Nacionalismos</a:t>
            </a:r>
          </a:p>
        </p:txBody>
      </p:sp>
    </p:spTree>
    <p:extLst>
      <p:ext uri="{BB962C8B-B14F-4D97-AF65-F5344CB8AC3E}">
        <p14:creationId xmlns:p14="http://schemas.microsoft.com/office/powerpoint/2010/main" val="45758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DB2684-F62E-8223-2AC4-9061B198E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QUÉ DICEN NUESTROS ESTATUTOS</a:t>
            </a:r>
          </a:p>
        </p:txBody>
      </p:sp>
      <p:pic>
        <p:nvPicPr>
          <p:cNvPr id="3" name="Marcador de posición de imagen 10">
            <a:extLst>
              <a:ext uri="{FF2B5EF4-FFF2-40B4-BE49-F238E27FC236}">
                <a16:creationId xmlns:a16="http://schemas.microsoft.com/office/drawing/2014/main" id="{B6CA24AD-CF2B-5A4F-6330-C8C85C89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47811" y="1973755"/>
            <a:ext cx="1646726" cy="2395728"/>
          </a:xfrm>
          <a:prstGeom prst="rect">
            <a:avLst/>
          </a:prstGeom>
        </p:spPr>
      </p:pic>
      <p:pic>
        <p:nvPicPr>
          <p:cNvPr id="4" name="Marcador de posición de imagen 12">
            <a:extLst>
              <a:ext uri="{FF2B5EF4-FFF2-40B4-BE49-F238E27FC236}">
                <a16:creationId xmlns:a16="http://schemas.microsoft.com/office/drawing/2014/main" id="{AC4D89F7-E778-9E54-81DF-91331A2462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39893" y="1973755"/>
            <a:ext cx="1556507" cy="239572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1850A1E-3C60-A438-226B-50682D29A0A7}"/>
              </a:ext>
            </a:extLst>
          </p:cNvPr>
          <p:cNvSpPr txBox="1"/>
          <p:nvPr/>
        </p:nvSpPr>
        <p:spPr>
          <a:xfrm>
            <a:off x="1234096" y="4603077"/>
            <a:ext cx="42149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Presentación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Proemio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Art. 3 – Misión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Art. 10 - Voluntariado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08A04AF-01F5-3F17-2C5E-246487534C6E}"/>
              </a:ext>
            </a:extLst>
          </p:cNvPr>
          <p:cNvSpPr txBox="1"/>
          <p:nvPr/>
        </p:nvSpPr>
        <p:spPr>
          <a:xfrm>
            <a:off x="6096000" y="4708632"/>
            <a:ext cx="5147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Art. 3 – Fines y objetivos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Art. 43 – Vida (Grupo Joven)</a:t>
            </a:r>
          </a:p>
        </p:txBody>
      </p:sp>
    </p:spTree>
    <p:extLst>
      <p:ext uri="{BB962C8B-B14F-4D97-AF65-F5344CB8AC3E}">
        <p14:creationId xmlns:p14="http://schemas.microsoft.com/office/powerpoint/2010/main" val="16849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89D12967-50CA-2B9C-D87E-1C7991D57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222" y="3642369"/>
            <a:ext cx="10669555" cy="2880243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lphaLcParenR"/>
            </a:pPr>
            <a:r>
              <a:rPr lang="es-ES" sz="3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empatía es un proceso para todos.</a:t>
            </a:r>
            <a:endParaRPr lang="es-E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lphaLcParenR"/>
            </a:pPr>
            <a:r>
              <a:rPr lang="es-ES" sz="3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Ventaja de aplicarlo en y desde nuestras asociaciones.</a:t>
            </a:r>
            <a:endParaRPr lang="es-E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lphaLcParenR"/>
            </a:pPr>
            <a:r>
              <a:rPr lang="es-ES" sz="3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solidaridad implica identidad y compromiso.</a:t>
            </a:r>
            <a:endParaRPr lang="es-E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s-ES" sz="3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Saber testimoniar.</a:t>
            </a:r>
            <a:endParaRPr lang="es-E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ECE8C5DA-500C-8F49-2420-D40889AA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637" y="1775509"/>
            <a:ext cx="4114800" cy="828869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rgbClr val="FFC000"/>
                </a:solidFill>
              </a:rPr>
              <a:t>CONCLUSIÓN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1CC785-66E6-0D3F-BA95-BF07CC4F2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5388"/>
            <a:ext cx="4729662" cy="288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3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133EA59-FB9A-18C4-7D67-FA0C986B7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297" y="857240"/>
            <a:ext cx="9155404" cy="609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89D12967-50CA-2B9C-D87E-1C7991D57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222" y="681135"/>
            <a:ext cx="10669555" cy="5915608"/>
          </a:xfrm>
        </p:spPr>
        <p:txBody>
          <a:bodyPr>
            <a:normAutofit fontScale="92500" lnSpcReduction="10000"/>
          </a:bodyPr>
          <a:lstStyle/>
          <a:p>
            <a:pPr marL="270510" marR="269240" algn="just">
              <a:lnSpc>
                <a:spcPct val="107000"/>
              </a:lnSpc>
              <a:spcAft>
                <a:spcPts val="800"/>
              </a:spcAft>
            </a:pPr>
            <a:r>
              <a:rPr lang="es-ES" sz="3500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“Una sociedad empática es más permisiva y tolerante, más respetuosa con los derechos de todos, no establece dogmas o formas de vida más adecuadas que otras, ya que se basa en la aceptación y el respeto siempre que no se haga daño a los demás. Es lo que conocemos por una sociedad más civilizada y es que la empatía es nuestra tendencia natural más desarrollada, que puede llevarnos a un mundo mejor, con predominio de la paz, un mundo menos violento y en el que todos tengamos cabida, independientemente de los ideales, las creencias o las fronteras”.</a:t>
            </a:r>
          </a:p>
          <a:p>
            <a:pPr marL="270510" marR="269240" algn="just">
              <a:lnSpc>
                <a:spcPct val="107000"/>
              </a:lnSpc>
              <a:spcAft>
                <a:spcPts val="800"/>
              </a:spcAft>
            </a:pPr>
            <a:r>
              <a:rPr lang="es-ES" sz="1800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Luis Moya Albiol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441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8BB933-4946-D63C-A983-90BCE6DDB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58" y="1978243"/>
            <a:ext cx="3690257" cy="1450757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4400" dirty="0"/>
              <a:t>Gracias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480F40-4B79-4EA7-A45A-7E1FA1D5B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683" y="4277340"/>
            <a:ext cx="4859608" cy="1168277"/>
          </a:xfrm>
        </p:spPr>
        <p:txBody>
          <a:bodyPr rtlCol="0"/>
          <a:lstStyle/>
          <a:p>
            <a:pPr algn="ctr" rtl="0"/>
            <a:r>
              <a:rPr lang="es-ES" dirty="0"/>
              <a:t>Vocalía de Formación</a:t>
            </a:r>
          </a:p>
          <a:p>
            <a:pPr algn="ctr" rtl="0"/>
            <a:r>
              <a:rPr lang="es-E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formación@confedebosco.es</a:t>
            </a:r>
            <a:r>
              <a:rPr lang="es-ES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Marcador de contenido 6">
            <a:extLst>
              <a:ext uri="{FF2B5EF4-FFF2-40B4-BE49-F238E27FC236}">
                <a16:creationId xmlns:a16="http://schemas.microsoft.com/office/drawing/2014/main" id="{A47D4254-6E77-DB41-0D44-2554EF22C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81843"/>
            <a:ext cx="5528696" cy="529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1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8A4B5-071C-A6F8-3EA8-328E6D92B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E39223-91C0-16C2-9F1E-1F6A3134D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7402"/>
            <a:ext cx="10820400" cy="4161284"/>
          </a:xfrm>
        </p:spPr>
        <p:txBody>
          <a:bodyPr/>
          <a:lstStyle/>
          <a:p>
            <a:r>
              <a:rPr lang="es-ES" sz="2800" dirty="0"/>
              <a:t>Somos seres sociales por naturaleza.</a:t>
            </a:r>
          </a:p>
          <a:p>
            <a:r>
              <a:rPr lang="es-ES" sz="2800" dirty="0"/>
              <a:t>La empatía y la solidaridad son esencia del ser humano.</a:t>
            </a:r>
          </a:p>
          <a:p>
            <a:r>
              <a:rPr lang="es-ES" sz="2800" dirty="0"/>
              <a:t>Cuestiones a resolver:</a:t>
            </a:r>
          </a:p>
          <a:p>
            <a:pPr lvl="1"/>
            <a:r>
              <a:rPr lang="es-ES" sz="2400" dirty="0">
                <a:solidFill>
                  <a:srgbClr val="FFFF00"/>
                </a:solidFill>
              </a:rPr>
              <a:t>Qué son: valores, capacidades, procesos…?</a:t>
            </a:r>
          </a:p>
          <a:p>
            <a:pPr lvl="1"/>
            <a:r>
              <a:rPr lang="es-ES" sz="2400" dirty="0">
                <a:solidFill>
                  <a:srgbClr val="FFFF00"/>
                </a:solidFill>
              </a:rPr>
              <a:t>Son inherentes a la naturaleza humana o adquiridos?</a:t>
            </a:r>
          </a:p>
          <a:p>
            <a:pPr lvl="1"/>
            <a:r>
              <a:rPr lang="es-ES" sz="2400" dirty="0">
                <a:solidFill>
                  <a:srgbClr val="FFFF00"/>
                </a:solidFill>
              </a:rPr>
              <a:t>Nacen o se hacen?</a:t>
            </a:r>
          </a:p>
          <a:p>
            <a:pPr lvl="1"/>
            <a:r>
              <a:rPr lang="es-ES" sz="2400" dirty="0">
                <a:solidFill>
                  <a:srgbClr val="FFFF00"/>
                </a:solidFill>
              </a:rPr>
              <a:t>Cómo influyen en nuestras Asociaciones Locales?</a:t>
            </a:r>
          </a:p>
          <a:p>
            <a:pPr lvl="1"/>
            <a:r>
              <a:rPr lang="es-ES" sz="2400" dirty="0">
                <a:solidFill>
                  <a:srgbClr val="FFFF00"/>
                </a:solidFill>
              </a:rPr>
              <a:t>Es bueno incorporarlas o levantarles barreras?</a:t>
            </a:r>
          </a:p>
          <a:p>
            <a:pPr lvl="1"/>
            <a:r>
              <a:rPr lang="es-ES" sz="2400" dirty="0">
                <a:solidFill>
                  <a:srgbClr val="FFFF00"/>
                </a:solidFill>
              </a:rPr>
              <a:t>Forman parte de la misión de los AA.AA.DB?</a:t>
            </a:r>
          </a:p>
        </p:txBody>
      </p:sp>
    </p:spTree>
    <p:extLst>
      <p:ext uri="{BB962C8B-B14F-4D97-AF65-F5344CB8AC3E}">
        <p14:creationId xmlns:p14="http://schemas.microsoft.com/office/powerpoint/2010/main" val="45364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FFC1489-2DE9-711A-CF04-255F7A945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DEFINICIÓN Y CONCEPTO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E535E12-F8CD-0ADE-756C-F85DFF3FC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ETIMOLOGÍA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9A6766E-7024-CF8C-50B4-11F408306D7E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s-E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ἐμ</a:t>
            </a:r>
            <a:r>
              <a:rPr lang="es-E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πάθεια</a:t>
            </a:r>
            <a:r>
              <a:rPr lang="es-E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s-ES" sz="24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(empátheia)</a:t>
            </a:r>
          </a:p>
          <a:p>
            <a:pPr algn="ctr"/>
            <a:r>
              <a:rPr lang="es-ES" sz="2400" dirty="0">
                <a:latin typeface="Cambria" panose="02040503050406030204" pitchFamily="18" charset="0"/>
                <a:cs typeface="Arial" panose="020B0604020202020204" pitchFamily="34" charset="0"/>
              </a:rPr>
              <a:t>Sentimiento</a:t>
            </a:r>
            <a:r>
              <a:rPr lang="es-ES" sz="2400" i="1" dirty="0">
                <a:latin typeface="Cambria" panose="02040503050406030204" pitchFamily="18" charset="0"/>
                <a:cs typeface="Arial" panose="020B0604020202020204" pitchFamily="34" charset="0"/>
              </a:rPr>
              <a:t> o dolencia interna</a:t>
            </a:r>
          </a:p>
          <a:p>
            <a:pPr algn="ctr"/>
            <a:r>
              <a:rPr lang="es-ES" sz="2400" dirty="0">
                <a:latin typeface="Cambria" panose="02040503050406030204" pitchFamily="18" charset="0"/>
                <a:cs typeface="Arial" panose="020B0604020202020204" pitchFamily="34" charset="0"/>
              </a:rPr>
              <a:t>Antónimo de </a:t>
            </a:r>
            <a:r>
              <a:rPr lang="es-ES" sz="2400" dirty="0">
                <a:solidFill>
                  <a:srgbClr val="F0532B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ἀπ</a:t>
            </a:r>
            <a:r>
              <a:rPr lang="es-ES" sz="2400" dirty="0" err="1">
                <a:solidFill>
                  <a:srgbClr val="F0532B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άθει</a:t>
            </a:r>
            <a:r>
              <a:rPr lang="es-ES" sz="2400" dirty="0">
                <a:solidFill>
                  <a:srgbClr val="F0532B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α </a:t>
            </a:r>
            <a:r>
              <a:rPr lang="es-ES" sz="24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s-ES" sz="2400" i="1" strike="noStrike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apátheia)</a:t>
            </a:r>
            <a:r>
              <a:rPr lang="es-E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‘falta de sentimiento’, ‘falta de emoción’</a:t>
            </a:r>
          </a:p>
          <a:p>
            <a:pPr algn="ctr"/>
            <a:r>
              <a:rPr lang="es-ES" sz="2400" dirty="0" err="1">
                <a:latin typeface="Cambria" panose="02040503050406030204" pitchFamily="18" charset="0"/>
                <a:cs typeface="Arial" panose="020B0604020202020204" pitchFamily="34" charset="0"/>
              </a:rPr>
              <a:t>Tichener</a:t>
            </a:r>
            <a:r>
              <a:rPr lang="es-ES" sz="2400" dirty="0">
                <a:latin typeface="Cambria" panose="02040503050406030204" pitchFamily="18" charset="0"/>
                <a:cs typeface="Arial" panose="020B0604020202020204" pitchFamily="34" charset="0"/>
              </a:rPr>
              <a:t> (1909) </a:t>
            </a:r>
            <a:r>
              <a:rPr lang="es-ES" sz="2400" dirty="0" err="1">
                <a:latin typeface="Cambria" panose="02040503050406030204" pitchFamily="18" charset="0"/>
                <a:cs typeface="Arial" panose="020B0604020202020204" pitchFamily="34" charset="0"/>
              </a:rPr>
              <a:t>Einfülung</a:t>
            </a:r>
            <a:endParaRPr lang="es-ES" sz="24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s-ES" sz="2400" b="1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Solidaridad</a:t>
            </a:r>
            <a:r>
              <a:rPr lang="es-ES" sz="2400" dirty="0">
                <a:latin typeface="Cambria" panose="02040503050406030204" pitchFamily="18" charset="0"/>
                <a:cs typeface="Arial" panose="020B0604020202020204" pitchFamily="34" charset="0"/>
              </a:rPr>
              <a:t> - </a:t>
            </a:r>
            <a:r>
              <a:rPr lang="es-ES" sz="2400" i="1" dirty="0" err="1">
                <a:latin typeface="Cambria" panose="02040503050406030204" pitchFamily="18" charset="0"/>
                <a:cs typeface="Arial" panose="020B0604020202020204" pitchFamily="34" charset="0"/>
              </a:rPr>
              <a:t>Solidus</a:t>
            </a:r>
            <a:endParaRPr lang="es-ES" sz="240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F2CCCE2-03F9-E19C-F1FB-5650B1C8C8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92D050"/>
                </a:solidFill>
              </a:rPr>
              <a:t>RAE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7D5313F0-F342-681A-1E80-12FA071AC174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r>
              <a:rPr lang="es-ES" sz="2000" b="1" u="sng" dirty="0">
                <a:solidFill>
                  <a:srgbClr val="0FE137"/>
                </a:solidFill>
              </a:rPr>
              <a:t>Empatía</a:t>
            </a:r>
            <a:r>
              <a:rPr lang="es-ES" sz="2000" dirty="0"/>
              <a:t>: Identificación con el estado de ánimo del otro. // Capacidad de identificarse con alguien y compartir sus sentimientos.</a:t>
            </a:r>
          </a:p>
          <a:p>
            <a:endParaRPr lang="es-ES" sz="2000" dirty="0"/>
          </a:p>
          <a:p>
            <a:r>
              <a:rPr lang="es-ES" sz="2000" b="1" u="sng" dirty="0">
                <a:solidFill>
                  <a:srgbClr val="0FE137"/>
                </a:solidFill>
              </a:rPr>
              <a:t>Solidaridad</a:t>
            </a:r>
            <a:r>
              <a:rPr lang="es-ES" sz="2000" dirty="0"/>
              <a:t>: Adhesión circunstancial a la causa o empresa de otros.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57DECA4-8CAC-C1AD-CCBD-83DF1C19B2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s-ES" b="1" dirty="0"/>
              <a:t>PSICOLOGÍA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3B6849C-E662-EB38-6266-75B8E58CE3B2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Autofit/>
          </a:bodyPr>
          <a:lstStyle/>
          <a:p>
            <a:pPr algn="ctr"/>
            <a:r>
              <a:rPr lang="es-ES" sz="1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ova Cond" panose="020B0506020202020204" pitchFamily="34" charset="0"/>
              </a:rPr>
              <a:t>EMPATÍA</a:t>
            </a:r>
          </a:p>
          <a:p>
            <a:pPr algn="ctr"/>
            <a:r>
              <a:rPr lang="es-ES" sz="1800" dirty="0">
                <a:latin typeface="Arial Nova Cond" panose="020B0506020202020204" pitchFamily="34" charset="0"/>
              </a:rPr>
              <a:t>Capacidad de ponerse en el lugar de la otra persona y considerar las cosas desde su punto de vista, comprendiendo sus sentimientos</a:t>
            </a:r>
          </a:p>
          <a:p>
            <a:pPr algn="ctr"/>
            <a:endParaRPr lang="es-ES" sz="1800" dirty="0">
              <a:latin typeface="Arial Nova Cond" panose="020B0506020202020204" pitchFamily="34" charset="0"/>
            </a:endParaRPr>
          </a:p>
          <a:p>
            <a:pPr algn="ctr"/>
            <a:r>
              <a:rPr lang="es-ES" sz="1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ova Cond" panose="020B0506020202020204" pitchFamily="34" charset="0"/>
              </a:rPr>
              <a:t>SOLIDARIDAD</a:t>
            </a:r>
          </a:p>
          <a:p>
            <a:pPr algn="ctr"/>
            <a:r>
              <a:rPr lang="es-ES" sz="1800" dirty="0">
                <a:latin typeface="Arial Nova Cond" panose="020B0506020202020204" pitchFamily="34" charset="0"/>
              </a:rPr>
              <a:t>Apoyo o adhesión a una causa o al interés de otros, requiere de compromiso y de identificación por nuestra parte</a:t>
            </a:r>
          </a:p>
        </p:txBody>
      </p:sp>
    </p:spTree>
    <p:extLst>
      <p:ext uri="{BB962C8B-B14F-4D97-AF65-F5344CB8AC3E}">
        <p14:creationId xmlns:p14="http://schemas.microsoft.com/office/powerpoint/2010/main" val="278631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build="p"/>
      <p:bldP spid="6" grpId="0" build="p"/>
      <p:bldP spid="9" grpId="0" build="p"/>
      <p:bldP spid="7" grpId="0" build="p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29553FB-E8D1-40EB-43E0-683CD6E6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931" y="762000"/>
            <a:ext cx="7839268" cy="1295400"/>
          </a:xfrm>
        </p:spPr>
        <p:txBody>
          <a:bodyPr/>
          <a:lstStyle/>
          <a:p>
            <a:r>
              <a:rPr lang="es-ES" dirty="0"/>
              <a:t>ELEMENTOS CARACTERÍSTICOS:</a:t>
            </a:r>
            <a:br>
              <a:rPr lang="es-ES" dirty="0"/>
            </a:br>
            <a:r>
              <a:rPr lang="es-ES" dirty="0"/>
              <a:t>LA EMPATÍA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2306F64-444C-E568-FEAE-A7C2C2FFD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PROCESO</a:t>
            </a:r>
          </a:p>
        </p:txBody>
      </p:sp>
      <p:pic>
        <p:nvPicPr>
          <p:cNvPr id="20" name="Marcador de posición de imagen 19">
            <a:extLst>
              <a:ext uri="{FF2B5EF4-FFF2-40B4-BE49-F238E27FC236}">
                <a16:creationId xmlns:a16="http://schemas.microsoft.com/office/drawing/2014/main" id="{10089BD1-2AC1-FF08-3678-A37D21EA1D3C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9072" b="19072"/>
          <a:stretch>
            <a:fillRect/>
          </a:stretch>
        </p:blipFill>
        <p:spPr/>
      </p:pic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EEF7D4AD-1728-6914-18FF-7AFEA7E63B13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dirty="0"/>
              <a:t>Captamos y comprendemos los estados emocionales de otras personas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7E284D91-13AA-5CB6-C551-B1C60CB7C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TIPOS</a:t>
            </a:r>
          </a:p>
        </p:txBody>
      </p:sp>
      <p:pic>
        <p:nvPicPr>
          <p:cNvPr id="24" name="Marcador de posición de imagen 23">
            <a:extLst>
              <a:ext uri="{FF2B5EF4-FFF2-40B4-BE49-F238E27FC236}">
                <a16:creationId xmlns:a16="http://schemas.microsoft.com/office/drawing/2014/main" id="{DC5C5D17-16CC-C5F8-BF7A-7F8841A0AD2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4027" b="4027"/>
          <a:stretch>
            <a:fillRect/>
          </a:stretch>
        </p:blipFill>
        <p:spPr/>
      </p:pic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1823C778-21A0-64B1-D0D5-B96A101B739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1600" i="1" dirty="0"/>
              <a:t>Afectiva o emocional</a:t>
            </a:r>
            <a:r>
              <a:rPr lang="es-ES" sz="1600" dirty="0"/>
              <a:t>: respuesta apropiada a la situación del otro.</a:t>
            </a:r>
          </a:p>
          <a:p>
            <a:pPr algn="ctr"/>
            <a:r>
              <a:rPr lang="es-ES" sz="1600" i="1" dirty="0"/>
              <a:t>Cognitiva</a:t>
            </a:r>
            <a:r>
              <a:rPr lang="es-ES" sz="1600" dirty="0"/>
              <a:t>: comprender el estado mental del otro.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7437692-C436-E3B4-4D5B-E8D6891EC7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INNATO</a:t>
            </a:r>
          </a:p>
        </p:txBody>
      </p:sp>
      <p:pic>
        <p:nvPicPr>
          <p:cNvPr id="26" name="Marcador de posición de imagen 25">
            <a:extLst>
              <a:ext uri="{FF2B5EF4-FFF2-40B4-BE49-F238E27FC236}">
                <a16:creationId xmlns:a16="http://schemas.microsoft.com/office/drawing/2014/main" id="{D82FBA1D-3F61-5F1D-48D5-4F90A501C8B5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0712" b="10712"/>
          <a:stretch>
            <a:fillRect/>
          </a:stretch>
        </p:blipFill>
        <p:spPr/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EE6CF4B6-150F-9AC8-00D9-264B85F3C917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Autofit/>
          </a:bodyPr>
          <a:lstStyle/>
          <a:p>
            <a:pPr algn="ctr"/>
            <a:r>
              <a:rPr lang="es-ES" sz="2400" dirty="0"/>
              <a:t>Resultado de factores biológicos y ambientales en constante cambio</a:t>
            </a:r>
          </a:p>
        </p:txBody>
      </p:sp>
    </p:spTree>
    <p:extLst>
      <p:ext uri="{BB962C8B-B14F-4D97-AF65-F5344CB8AC3E}">
        <p14:creationId xmlns:p14="http://schemas.microsoft.com/office/powerpoint/2010/main" val="336673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4" grpId="0" build="p"/>
      <p:bldP spid="11" grpId="0" build="p"/>
      <p:bldP spid="15" grpId="0" build="p"/>
      <p:bldP spid="12" grpId="0" build="p"/>
      <p:bldP spid="1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29CEC8E6-5CFE-A005-EB1D-113AD3D47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043345"/>
              </p:ext>
            </p:extLst>
          </p:nvPr>
        </p:nvGraphicFramePr>
        <p:xfrm>
          <a:off x="749559" y="793357"/>
          <a:ext cx="10692882" cy="5448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3632">
                  <a:extLst>
                    <a:ext uri="{9D8B030D-6E8A-4147-A177-3AD203B41FA5}">
                      <a16:colId xmlns:a16="http://schemas.microsoft.com/office/drawing/2014/main" val="1636173745"/>
                    </a:ext>
                  </a:extLst>
                </a:gridCol>
                <a:gridCol w="6899250">
                  <a:extLst>
                    <a:ext uri="{9D8B030D-6E8A-4147-A177-3AD203B41FA5}">
                      <a16:colId xmlns:a16="http://schemas.microsoft.com/office/drawing/2014/main" val="1322728861"/>
                    </a:ext>
                  </a:extLst>
                </a:gridCol>
              </a:tblGrid>
              <a:tr h="283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kern="100">
                          <a:effectLst/>
                          <a:latin typeface="Arial Nova Cond" panose="020B0506020202020204" pitchFamily="34" charset="0"/>
                        </a:rPr>
                        <a:t>ETAPAS</a:t>
                      </a:r>
                      <a:endParaRPr lang="es-ES" sz="2000" kern="100">
                        <a:effectLst/>
                        <a:latin typeface="Arial Nova Cond" panose="020B0506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kern="100">
                          <a:effectLst/>
                          <a:latin typeface="Arial Nova Cond" panose="020B0506020202020204" pitchFamily="34" charset="0"/>
                        </a:rPr>
                        <a:t>DESARROLLO</a:t>
                      </a:r>
                      <a:endParaRPr lang="es-ES" sz="2000" kern="100">
                        <a:effectLst/>
                        <a:latin typeface="Arial Nova Cond" panose="020B0506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4155207"/>
                  </a:ext>
                </a:extLst>
              </a:tr>
              <a:tr h="6372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kern="100">
                          <a:effectLst/>
                          <a:latin typeface="Arial Nova Cond" panose="020B0506020202020204" pitchFamily="34" charset="0"/>
                        </a:rPr>
                        <a:t>1ª. El castigo y la obediencia. Heteronomía.</a:t>
                      </a:r>
                      <a:endParaRPr lang="es-ES" sz="2000" kern="100">
                        <a:effectLst/>
                        <a:latin typeface="Arial Nova Cond" panose="020B0506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kern="100" dirty="0">
                          <a:effectLst/>
                          <a:latin typeface="Arial Nova Cond" panose="020B0506020202020204" pitchFamily="34" charset="0"/>
                        </a:rPr>
                        <a:t>Egocentrismo. No reconocen los intereses de los demás como diferentes de los propios. Funcionan por castigos, por obligación.</a:t>
                      </a:r>
                      <a:endParaRPr lang="es-ES" sz="2000" kern="100" dirty="0">
                        <a:effectLst/>
                        <a:latin typeface="Arial Nova Cond" panose="020B0506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1247086"/>
                  </a:ext>
                </a:extLst>
              </a:tr>
              <a:tr h="6372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kern="100">
                          <a:effectLst/>
                          <a:latin typeface="Arial Nova Cond" panose="020B0506020202020204" pitchFamily="34" charset="0"/>
                        </a:rPr>
                        <a:t>2ª. El propósito y el intercambio. Individualismo.</a:t>
                      </a:r>
                      <a:endParaRPr lang="es-ES" sz="2000" kern="100">
                        <a:effectLst/>
                        <a:latin typeface="Arial Nova Cond" panose="020B0506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kern="100" dirty="0">
                          <a:effectLst/>
                          <a:latin typeface="Arial Nova Cond" panose="020B0506020202020204" pitchFamily="34" charset="0"/>
                        </a:rPr>
                        <a:t>Descubren que los demás tienen intereses diferentes a los suyos. Empiezan a actuar por sus propios intereses.</a:t>
                      </a:r>
                      <a:endParaRPr lang="es-ES" sz="2000" kern="100" dirty="0">
                        <a:effectLst/>
                        <a:latin typeface="Arial Nova Cond" panose="020B0506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5591700"/>
                  </a:ext>
                </a:extLst>
              </a:tr>
              <a:tr h="8944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kern="100">
                          <a:effectLst/>
                          <a:latin typeface="Arial Nova Cond" panose="020B0506020202020204" pitchFamily="34" charset="0"/>
                        </a:rPr>
                        <a:t>3ª. Expectativas, relaciones y conformidad interpersonal. Mutualidad.</a:t>
                      </a:r>
                      <a:endParaRPr lang="es-ES" sz="2000" kern="100">
                        <a:effectLst/>
                        <a:latin typeface="Arial Nova Cond" panose="020B0506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kern="100">
                          <a:effectLst/>
                          <a:latin typeface="Arial Nova Cond" panose="020B0506020202020204" pitchFamily="34" charset="0"/>
                        </a:rPr>
                        <a:t>Aprenden a ponerse en el lugar de los demás. Comienzan a compartir emociones, intereses y expectativas.</a:t>
                      </a:r>
                      <a:endParaRPr lang="es-ES" sz="2000" kern="100">
                        <a:effectLst/>
                        <a:latin typeface="Arial Nova Cond" panose="020B0506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1200747"/>
                  </a:ext>
                </a:extLst>
              </a:tr>
              <a:tr h="8944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kern="100">
                          <a:effectLst/>
                          <a:latin typeface="Arial Nova Cond" panose="020B0506020202020204" pitchFamily="34" charset="0"/>
                        </a:rPr>
                        <a:t>4ª. Sistema social y consciencia. Ley y orden.</a:t>
                      </a:r>
                      <a:endParaRPr lang="es-ES" sz="2000" kern="100">
                        <a:effectLst/>
                        <a:latin typeface="Arial Nova Cond" panose="020B0506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kern="100">
                          <a:effectLst/>
                          <a:latin typeface="Arial Nova Cond" panose="020B0506020202020204" pitchFamily="34" charset="0"/>
                        </a:rPr>
                        <a:t>El punto de vista del sujeto empieza a depender del sistema social en el que vive, el cual define los papeles individuales y las reglas del comportamiento.</a:t>
                      </a:r>
                      <a:endParaRPr lang="es-ES" sz="2000" kern="100">
                        <a:effectLst/>
                        <a:latin typeface="Arial Nova Cond" panose="020B0506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8670923"/>
                  </a:ext>
                </a:extLst>
              </a:tr>
              <a:tr h="8944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kern="100">
                          <a:effectLst/>
                          <a:latin typeface="Arial Nova Cond" panose="020B0506020202020204" pitchFamily="34" charset="0"/>
                        </a:rPr>
                        <a:t>5ª. Derechos previos y contrato social. Utilidad.</a:t>
                      </a:r>
                      <a:endParaRPr lang="es-ES" sz="2000" kern="100">
                        <a:effectLst/>
                        <a:latin typeface="Arial Nova Cond" panose="020B0506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kern="100">
                          <a:effectLst/>
                          <a:latin typeface="Arial Nova Cond" panose="020B0506020202020204" pitchFamily="34" charset="0"/>
                        </a:rPr>
                        <a:t>Lo que mueve a un sujeto para hacer algo es cumplir con el pacto social, siendo conscientes de la diversidad de valores y opciones.</a:t>
                      </a:r>
                      <a:endParaRPr lang="es-ES" sz="2000" kern="100">
                        <a:effectLst/>
                        <a:latin typeface="Arial Nova Cond" panose="020B0506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3620781"/>
                  </a:ext>
                </a:extLst>
              </a:tr>
              <a:tr h="10694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kern="100">
                          <a:effectLst/>
                          <a:latin typeface="Arial Nova Cond" panose="020B0506020202020204" pitchFamily="34" charset="0"/>
                        </a:rPr>
                        <a:t>6ª. Principios éticos universales. Autonomía.</a:t>
                      </a:r>
                      <a:endParaRPr lang="es-ES" sz="2000" kern="100">
                        <a:effectLst/>
                        <a:latin typeface="Arial Nova Cond" panose="020B0506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kern="100" dirty="0">
                          <a:effectLst/>
                          <a:latin typeface="Arial Nova Cond" panose="020B0506020202020204" pitchFamily="34" charset="0"/>
                        </a:rPr>
                        <a:t>Se tiene una perspectiva propiamente moral, de la que derivan los acuerdos sociales. Lo correcto es seguir los principios éticos universales, los cuales se deducen con el uso de la razón.</a:t>
                      </a:r>
                      <a:endParaRPr lang="es-ES" sz="2000" kern="100" dirty="0">
                        <a:effectLst/>
                        <a:latin typeface="Arial Nova Cond" panose="020B0506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0629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567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contenido 15">
            <a:extLst>
              <a:ext uri="{FF2B5EF4-FFF2-40B4-BE49-F238E27FC236}">
                <a16:creationId xmlns:a16="http://schemas.microsoft.com/office/drawing/2014/main" id="{4E98F0D8-5CA7-042D-0BE8-D79197077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8150" y="273244"/>
            <a:ext cx="3905250" cy="2603500"/>
          </a:xfrm>
        </p:spPr>
      </p:pic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89D12967-50CA-2B9C-D87E-1C7991D57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799" y="2876745"/>
            <a:ext cx="10669555" cy="3341940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lphaLcParenR"/>
            </a:pPr>
            <a:r>
              <a:rPr lang="es-ES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distinción entre el sí mismo y el otro </a:t>
            </a:r>
            <a:r>
              <a:rPr lang="es-ES" sz="28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(Empatía por contagio).</a:t>
            </a:r>
            <a:endParaRPr lang="es-E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lphaLcParenR"/>
            </a:pPr>
            <a:r>
              <a:rPr lang="es-ES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Distinción de los otros como entidad diferente al yo.</a:t>
            </a:r>
            <a:endParaRPr lang="es-E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lphaLcParenR"/>
            </a:pPr>
            <a:r>
              <a:rPr lang="es-ES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Conciencia de que los otros pueden tener sentimientos diferentes a los propios </a:t>
            </a:r>
            <a:r>
              <a:rPr lang="es-ES" sz="28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(Empatía cognoscitiva)</a:t>
            </a:r>
            <a:endParaRPr lang="es-E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s-ES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Conciencia de las experiencias ajenas y su repercusión</a:t>
            </a:r>
            <a:r>
              <a:rPr lang="es-ES" sz="28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(Empatía abstracta</a:t>
            </a:r>
            <a:r>
              <a:rPr lang="es-ES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s-E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ECE8C5DA-500C-8F49-2420-D40889AA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354" y="273244"/>
            <a:ext cx="4114800" cy="828869"/>
          </a:xfrm>
        </p:spPr>
        <p:txBody>
          <a:bodyPr/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niveles</a:t>
            </a:r>
          </a:p>
        </p:txBody>
      </p:sp>
    </p:spTree>
    <p:extLst>
      <p:ext uri="{BB962C8B-B14F-4D97-AF65-F5344CB8AC3E}">
        <p14:creationId xmlns:p14="http://schemas.microsoft.com/office/powerpoint/2010/main" val="134615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29553FB-E8D1-40EB-43E0-683CD6E6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931" y="762000"/>
            <a:ext cx="7839268" cy="1295400"/>
          </a:xfrm>
        </p:spPr>
        <p:txBody>
          <a:bodyPr/>
          <a:lstStyle/>
          <a:p>
            <a:r>
              <a:rPr lang="es-ES" dirty="0"/>
              <a:t>ELEMENTOS CARACTERÍSTICOS:</a:t>
            </a:r>
            <a:br>
              <a:rPr lang="es-ES" dirty="0"/>
            </a:br>
            <a:r>
              <a:rPr lang="es-ES" dirty="0"/>
              <a:t>LA SOLIDARIDAD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2306F64-444C-E568-FEAE-A7C2C2FFD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TERMINOLOGÍA</a:t>
            </a:r>
          </a:p>
        </p:txBody>
      </p:sp>
      <p:pic>
        <p:nvPicPr>
          <p:cNvPr id="20" name="Marcador de posición de imagen 19">
            <a:extLst>
              <a:ext uri="{FF2B5EF4-FFF2-40B4-BE49-F238E27FC236}">
                <a16:creationId xmlns:a16="http://schemas.microsoft.com/office/drawing/2014/main" id="{10089BD1-2AC1-FF08-3678-A37D21EA1D3C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6508" b="16508"/>
          <a:stretch/>
        </p:blipFill>
        <p:spPr>
          <a:xfrm>
            <a:off x="623303" y="2362200"/>
            <a:ext cx="3451582" cy="1524000"/>
          </a:xfrm>
        </p:spPr>
      </p:pic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EEF7D4AD-1728-6914-18FF-7AFEA7E63B13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dirty="0"/>
              <a:t>IN: Altruismo, compasión, empatía, fraternidad.</a:t>
            </a:r>
          </a:p>
          <a:p>
            <a:pPr algn="ctr"/>
            <a:r>
              <a:rPr lang="es-ES" sz="2000" dirty="0"/>
              <a:t>OUT: beneficencia, caridad, lástima, piedad. 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7E284D91-13AA-5CB6-C551-B1C60CB7C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VALOR</a:t>
            </a:r>
          </a:p>
        </p:txBody>
      </p:sp>
      <p:pic>
        <p:nvPicPr>
          <p:cNvPr id="24" name="Marcador de posición de imagen 23">
            <a:extLst>
              <a:ext uri="{FF2B5EF4-FFF2-40B4-BE49-F238E27FC236}">
                <a16:creationId xmlns:a16="http://schemas.microsoft.com/office/drawing/2014/main" id="{DC5C5D17-16CC-C5F8-BF7A-7F8841A0AD2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0722" b="10722"/>
          <a:stretch/>
        </p:blipFill>
        <p:spPr/>
      </p:pic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1823C778-21A0-64B1-D0D5-B96A101B739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" sz="2800" i="1" dirty="0"/>
              <a:t>Justicia Social</a:t>
            </a:r>
            <a:endParaRPr lang="es-ES" sz="2800" dirty="0"/>
          </a:p>
          <a:p>
            <a:pPr algn="ctr"/>
            <a:r>
              <a:rPr lang="es-ES" sz="2000" i="1" dirty="0"/>
              <a:t>Derecho Humano con mutuas obligaciones sociales</a:t>
            </a:r>
            <a:endParaRPr lang="es-ES" sz="2000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7437692-C436-E3B4-4D5B-E8D6891EC7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AFECTO</a:t>
            </a:r>
          </a:p>
        </p:txBody>
      </p:sp>
      <p:pic>
        <p:nvPicPr>
          <p:cNvPr id="26" name="Marcador de posición de imagen 25">
            <a:extLst>
              <a:ext uri="{FF2B5EF4-FFF2-40B4-BE49-F238E27FC236}">
                <a16:creationId xmlns:a16="http://schemas.microsoft.com/office/drawing/2014/main" id="{D82FBA1D-3F61-5F1D-48D5-4F90A501C8B5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6849" b="16849"/>
          <a:stretch/>
        </p:blipFill>
        <p:spPr/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EE6CF4B6-150F-9AC8-00D9-264B85F3C917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Autofit/>
          </a:bodyPr>
          <a:lstStyle/>
          <a:p>
            <a:pPr algn="ctr"/>
            <a:r>
              <a:rPr lang="es-ES" sz="2400" dirty="0"/>
              <a:t>DEBER</a:t>
            </a:r>
          </a:p>
          <a:p>
            <a:pPr algn="ctr"/>
            <a:r>
              <a:rPr lang="es-ES" sz="2400" dirty="0"/>
              <a:t>NO IMPUESTO</a:t>
            </a:r>
          </a:p>
        </p:txBody>
      </p:sp>
    </p:spTree>
    <p:extLst>
      <p:ext uri="{BB962C8B-B14F-4D97-AF65-F5344CB8AC3E}">
        <p14:creationId xmlns:p14="http://schemas.microsoft.com/office/powerpoint/2010/main" val="198114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4" grpId="0" build="p"/>
      <p:bldP spid="11" grpId="0" build="p"/>
      <p:bldP spid="15" grpId="0" build="p"/>
      <p:bldP spid="12" grpId="0" build="p"/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29553FB-E8D1-40EB-43E0-683CD6E6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8" y="444759"/>
            <a:ext cx="11476653" cy="1295400"/>
          </a:xfrm>
        </p:spPr>
        <p:txBody>
          <a:bodyPr/>
          <a:lstStyle/>
          <a:p>
            <a:pPr algn="ctr"/>
            <a:r>
              <a:rPr lang="es-ES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ELEMENTOS ESENCIALES DE LA SOLIDARIDAD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2306F64-444C-E568-FEAE-A7C2C2FFD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COMPASIÓN</a:t>
            </a:r>
          </a:p>
        </p:txBody>
      </p:sp>
      <p:pic>
        <p:nvPicPr>
          <p:cNvPr id="20" name="Marcador de posición de imagen 19">
            <a:extLst>
              <a:ext uri="{FF2B5EF4-FFF2-40B4-BE49-F238E27FC236}">
                <a16:creationId xmlns:a16="http://schemas.microsoft.com/office/drawing/2014/main" id="{10089BD1-2AC1-FF08-3678-A37D21EA1D3C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6885" b="16885"/>
          <a:stretch/>
        </p:blipFill>
        <p:spPr>
          <a:xfrm>
            <a:off x="623303" y="2362200"/>
            <a:ext cx="3451582" cy="1524000"/>
          </a:xfrm>
        </p:spPr>
      </p:pic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EEF7D4AD-1728-6914-18FF-7AFEA7E63B13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" sz="2000" dirty="0"/>
              <a:t>Orienta el modo de ver y acercarse a la realidad, mirar de otra manera, sentirse afectado por los otros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7E284D91-13AA-5CB6-C551-B1C60CB7C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RECONOCIMIENTO</a:t>
            </a:r>
          </a:p>
        </p:txBody>
      </p:sp>
      <p:pic>
        <p:nvPicPr>
          <p:cNvPr id="24" name="Marcador de posición de imagen 23">
            <a:extLst>
              <a:ext uri="{FF2B5EF4-FFF2-40B4-BE49-F238E27FC236}">
                <a16:creationId xmlns:a16="http://schemas.microsoft.com/office/drawing/2014/main" id="{DC5C5D17-16CC-C5F8-BF7A-7F8841A0AD2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7981" b="7981"/>
          <a:stretch/>
        </p:blipFill>
        <p:spPr/>
      </p:pic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1823C778-21A0-64B1-D0D5-B96A101B739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s-ES" sz="2800" i="1" dirty="0"/>
              <a:t>Dignidad</a:t>
            </a:r>
          </a:p>
          <a:p>
            <a:pPr algn="ctr"/>
            <a:r>
              <a:rPr lang="es-ES" sz="2800" i="1" dirty="0"/>
              <a:t>Presencia que demanda una respuesta</a:t>
            </a:r>
            <a:endParaRPr lang="es-ES" sz="2000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7437692-C436-E3B4-4D5B-E8D6891EC7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UNIVERSALIDAD</a:t>
            </a:r>
          </a:p>
        </p:txBody>
      </p:sp>
      <p:pic>
        <p:nvPicPr>
          <p:cNvPr id="26" name="Marcador de posición de imagen 25">
            <a:extLst>
              <a:ext uri="{FF2B5EF4-FFF2-40B4-BE49-F238E27FC236}">
                <a16:creationId xmlns:a16="http://schemas.microsoft.com/office/drawing/2014/main" id="{D82FBA1D-3F61-5F1D-48D5-4F90A501C8B5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6849" b="16849"/>
          <a:stretch/>
        </p:blipFill>
        <p:spPr/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EE6CF4B6-150F-9AC8-00D9-264B85F3C917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Autofit/>
          </a:bodyPr>
          <a:lstStyle/>
          <a:p>
            <a:pPr algn="ctr"/>
            <a:r>
              <a:rPr lang="es-ES" sz="2400" dirty="0"/>
              <a:t>INDEFENSIÓN E INDIGENCIA</a:t>
            </a:r>
          </a:p>
          <a:p>
            <a:pPr algn="ctr"/>
            <a:r>
              <a:rPr lang="es-ES" sz="2400" dirty="0"/>
              <a:t>POBREZA ÍNTIMA</a:t>
            </a:r>
          </a:p>
        </p:txBody>
      </p:sp>
    </p:spTree>
    <p:extLst>
      <p:ext uri="{BB962C8B-B14F-4D97-AF65-F5344CB8AC3E}">
        <p14:creationId xmlns:p14="http://schemas.microsoft.com/office/powerpoint/2010/main" val="320269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4" grpId="0" build="p"/>
      <p:bldP spid="11" grpId="0" build="p"/>
      <p:bldP spid="15" grpId="0" build="p"/>
      <p:bldP spid="12" grpId="0" build="p"/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1E1270B0-A9D2-DB51-CAEF-155534C1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0"/>
            <a:ext cx="10820400" cy="1295400"/>
          </a:xfrm>
        </p:spPr>
        <p:txBody>
          <a:bodyPr/>
          <a:lstStyle/>
          <a:p>
            <a:pPr algn="ctr"/>
            <a:r>
              <a:rPr lang="es-ES" dirty="0"/>
              <a:t>POR QUÉ EL INTERÉS DE LA SOLIDADARIDAD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7C6340BC-618B-75C9-315B-D7A4E9DB1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/>
              <a:t>INTERROGANTES</a:t>
            </a:r>
          </a:p>
        </p:txBody>
      </p:sp>
      <p:pic>
        <p:nvPicPr>
          <p:cNvPr id="18" name="Marcador de contenido 17">
            <a:extLst>
              <a:ext uri="{FF2B5EF4-FFF2-40B4-BE49-F238E27FC236}">
                <a16:creationId xmlns:a16="http://schemas.microsoft.com/office/drawing/2014/main" id="{AC07B26B-8B17-CCAB-2CE3-44F109218C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1094" y="3083197"/>
            <a:ext cx="4861249" cy="3306364"/>
          </a:xfrm>
        </p:spPr>
      </p:pic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4BB6845-088C-479D-8DB3-8451BB27E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dirty="0"/>
              <a:t>COMPORTAMIENTO</a:t>
            </a:r>
          </a:p>
        </p:txBody>
      </p:sp>
      <p:pic>
        <p:nvPicPr>
          <p:cNvPr id="20" name="Marcador de contenido 19">
            <a:extLst>
              <a:ext uri="{FF2B5EF4-FFF2-40B4-BE49-F238E27FC236}">
                <a16:creationId xmlns:a16="http://schemas.microsoft.com/office/drawing/2014/main" id="{65C1AD3C-77EF-4411-B610-D25B3AEA07C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17974" y="3080213"/>
            <a:ext cx="5252932" cy="3309348"/>
          </a:xfrm>
        </p:spPr>
      </p:pic>
    </p:spTree>
    <p:extLst>
      <p:ext uri="{BB962C8B-B14F-4D97-AF65-F5344CB8AC3E}">
        <p14:creationId xmlns:p14="http://schemas.microsoft.com/office/powerpoint/2010/main" val="158550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5" grpId="0" build="p"/>
    </p:bldLst>
  </p:timing>
</p:sld>
</file>

<file path=ppt/theme/theme1.xml><?xml version="1.0" encoding="utf-8"?>
<a:theme xmlns:a="http://schemas.openxmlformats.org/drawingml/2006/main" name="Estela de condensació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112</TotalTime>
  <Words>922</Words>
  <Application>Microsoft Office PowerPoint</Application>
  <PresentationFormat>Panorámica</PresentationFormat>
  <Paragraphs>120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Arial Nova Cond</vt:lpstr>
      <vt:lpstr>Bookman Old Style</vt:lpstr>
      <vt:lpstr>Calibri</vt:lpstr>
      <vt:lpstr>Cambria</vt:lpstr>
      <vt:lpstr>Century Gothic</vt:lpstr>
      <vt:lpstr>Cooper Black</vt:lpstr>
      <vt:lpstr>Estela de condensación</vt:lpstr>
      <vt:lpstr>LA EMPATÍA Y LA SOLIDARIDAD EN LAS ASOCIACIONES DE AA.AA.DB.</vt:lpstr>
      <vt:lpstr>INTRODUCCIÓN</vt:lpstr>
      <vt:lpstr>DEFINICIÓN Y CONCEPTO</vt:lpstr>
      <vt:lpstr>ELEMENTOS CARACTERÍSTICOS: LA EMPATÍA</vt:lpstr>
      <vt:lpstr>Presentación de PowerPoint</vt:lpstr>
      <vt:lpstr>niveles</vt:lpstr>
      <vt:lpstr>ELEMENTOS CARACTERÍSTICOS: LA SOLIDARIDAD</vt:lpstr>
      <vt:lpstr>ELEMENTOS ESENCIALES DE LA SOLIDARIDAD</vt:lpstr>
      <vt:lpstr>POR QUÉ EL INTERÉS DE LA SOLIDADARIDAD</vt:lpstr>
      <vt:lpstr>BARRERAS DE LA EMPATÍA Y LA SOLIDARIDAD</vt:lpstr>
      <vt:lpstr>BARRERAS DE LA EMPATÍA Y LA SOLIDARIDAD</vt:lpstr>
      <vt:lpstr>LA EMPATÍA Y LA SOLIDARIDAD EN NUESTRAS ASOCIACIONES</vt:lpstr>
      <vt:lpstr>QUÉ DICEN NUESTROS ESTATUTOS</vt:lpstr>
      <vt:lpstr>CONCLUSIÓN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EMPATÍA Y LA SOLIDARIDAD EN LAS ASOCIACIONES DE AA.AA.DB.</dc:title>
  <dc:creator>Pedro José Cantos Luque</dc:creator>
  <cp:lastModifiedBy>Pedro José Cantos Luque</cp:lastModifiedBy>
  <cp:revision>10</cp:revision>
  <dcterms:created xsi:type="dcterms:W3CDTF">2023-06-02T06:52:15Z</dcterms:created>
  <dcterms:modified xsi:type="dcterms:W3CDTF">2023-06-02T10:34:03Z</dcterms:modified>
</cp:coreProperties>
</file>