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49B5A-2AF5-4D72-A66A-DE5470ED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1964267"/>
            <a:ext cx="7731125" cy="2421464"/>
          </a:xfrm>
        </p:spPr>
        <p:txBody>
          <a:bodyPr/>
          <a:lstStyle/>
          <a:p>
            <a:r>
              <a:rPr lang="es-ES" dirty="0"/>
              <a:t>LA RESILIENCIA EN LAS ASOCIACIONES DE AA.AA.DB.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1C68E3-F784-4C24-80B9-B52D9C1A6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Puertollano, 20 de febrero de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EBC9B8-0DA8-4B66-B084-F9CF7C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051300"/>
            <a:ext cx="2654300" cy="265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72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1849967"/>
            <a:ext cx="101314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6. FLEXIBILIDAD Y PERSEVERANCIA.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Existencia de un propósito significativo en la vida.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 persiguen las metas con capacidad de lucha, pudiendo modificar el rumbo en busca de sentido.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Capacidad de escucha: mayor amplitud de miras o perspectivas.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Fuerza de voluntad y autocontrol emocional.</a:t>
            </a:r>
          </a:p>
        </p:txBody>
      </p:sp>
    </p:spTree>
    <p:extLst>
      <p:ext uri="{BB962C8B-B14F-4D97-AF65-F5344CB8AC3E}">
        <p14:creationId xmlns:p14="http://schemas.microsoft.com/office/powerpoint/2010/main" val="25095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1849967"/>
            <a:ext cx="104013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7. SOCIABILIDAD.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Saben cultivar y valorar sus amistades, son su red de apoyo.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El apoyo social o profesional les ayuda a superar las dificultades.</a:t>
            </a:r>
          </a:p>
        </p:txBody>
      </p:sp>
    </p:spTree>
    <p:extLst>
      <p:ext uri="{BB962C8B-B14F-4D97-AF65-F5344CB8AC3E}">
        <p14:creationId xmlns:p14="http://schemas.microsoft.com/office/powerpoint/2010/main" val="27694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1849967"/>
            <a:ext cx="104013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8. TOLERANCIA A LA FRUSTRACIÓN E INCERTIDUMBRE.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El querer controlar todo como causa de tensión y estrés.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Aprenden a lidiar con la incertidumbre.</a:t>
            </a:r>
          </a:p>
        </p:txBody>
      </p:sp>
    </p:spTree>
    <p:extLst>
      <p:ext uri="{BB962C8B-B14F-4D97-AF65-F5344CB8AC3E}">
        <p14:creationId xmlns:p14="http://schemas.microsoft.com/office/powerpoint/2010/main" val="29393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AUTOCONOCIMIENTO Y AUTOESTIMA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Conocen sus capacidades mutuas.</a:t>
            </a:r>
          </a:p>
          <a:p>
            <a:r>
              <a:rPr lang="es-ES" sz="3200" dirty="0"/>
              <a:t>Apuestan por el trabajo en equipo.</a:t>
            </a:r>
          </a:p>
          <a:p>
            <a:r>
              <a:rPr lang="es-ES" sz="3200" dirty="0"/>
              <a:t>Reconocen sus emociones al trabajar.</a:t>
            </a:r>
          </a:p>
        </p:txBody>
      </p:sp>
    </p:spTree>
    <p:extLst>
      <p:ext uri="{BB962C8B-B14F-4D97-AF65-F5344CB8AC3E}">
        <p14:creationId xmlns:p14="http://schemas.microsoft.com/office/powerpoint/2010/main" val="1713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EMPATÍA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430305" cy="3649133"/>
          </a:xfrm>
        </p:spPr>
        <p:txBody>
          <a:bodyPr>
            <a:normAutofit/>
          </a:bodyPr>
          <a:lstStyle/>
          <a:p>
            <a:r>
              <a:rPr lang="es-ES" sz="3200" dirty="0"/>
              <a:t>Se saben poner en el lugar del otro.</a:t>
            </a:r>
          </a:p>
          <a:p>
            <a:r>
              <a:rPr lang="es-ES" sz="3200" dirty="0"/>
              <a:t>Comprenden en compromiso con la Asociación.</a:t>
            </a:r>
          </a:p>
        </p:txBody>
      </p:sp>
    </p:spTree>
    <p:extLst>
      <p:ext uri="{BB962C8B-B14F-4D97-AF65-F5344CB8AC3E}">
        <p14:creationId xmlns:p14="http://schemas.microsoft.com/office/powerpoint/2010/main" val="40032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AUTONOMÍA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430305" cy="3649133"/>
          </a:xfrm>
        </p:spPr>
        <p:txBody>
          <a:bodyPr>
            <a:normAutofit/>
          </a:bodyPr>
          <a:lstStyle/>
          <a:p>
            <a:r>
              <a:rPr lang="es-ES" sz="3200" dirty="0"/>
              <a:t>Valoran las distintas aportaciones.</a:t>
            </a:r>
          </a:p>
          <a:p>
            <a:r>
              <a:rPr lang="es-ES" sz="3200" dirty="0"/>
              <a:t>Se enriquece el grupo y aumenta la autoestima.</a:t>
            </a:r>
          </a:p>
        </p:txBody>
      </p:sp>
    </p:spTree>
    <p:extLst>
      <p:ext uri="{BB962C8B-B14F-4D97-AF65-F5344CB8AC3E}">
        <p14:creationId xmlns:p14="http://schemas.microsoft.com/office/powerpoint/2010/main" val="7119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HUMOR Y POSITIVIDAD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430305" cy="3649133"/>
          </a:xfrm>
        </p:spPr>
        <p:txBody>
          <a:bodyPr>
            <a:normAutofit/>
          </a:bodyPr>
          <a:lstStyle/>
          <a:p>
            <a:r>
              <a:rPr lang="es-ES" sz="3200" i="1" dirty="0" err="1"/>
              <a:t>Vietato</a:t>
            </a:r>
            <a:r>
              <a:rPr lang="es-ES" sz="3200" i="1" dirty="0"/>
              <a:t> </a:t>
            </a:r>
            <a:r>
              <a:rPr lang="es-ES" sz="3200" i="1" dirty="0" err="1"/>
              <a:t>lamentarsi</a:t>
            </a:r>
            <a:endParaRPr lang="es-ES" sz="3200" i="1" dirty="0"/>
          </a:p>
          <a:p>
            <a:r>
              <a:rPr lang="es-ES" sz="3200" dirty="0"/>
              <a:t>La santidad consiste en estar siempre alegres.</a:t>
            </a:r>
          </a:p>
          <a:p>
            <a:r>
              <a:rPr lang="es-ES" sz="3200" dirty="0"/>
              <a:t>Alegría y humor.</a:t>
            </a:r>
          </a:p>
        </p:txBody>
      </p:sp>
    </p:spTree>
    <p:extLst>
      <p:ext uri="{BB962C8B-B14F-4D97-AF65-F5344CB8AC3E}">
        <p14:creationId xmlns:p14="http://schemas.microsoft.com/office/powerpoint/2010/main" val="12693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CONSCIENCIA DEL PRESENTE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570006" cy="3649133"/>
          </a:xfrm>
        </p:spPr>
        <p:txBody>
          <a:bodyPr>
            <a:normAutofit/>
          </a:bodyPr>
          <a:lstStyle/>
          <a:p>
            <a:r>
              <a:rPr lang="es-ES" sz="3200" dirty="0"/>
              <a:t>Se vive el presente, el día a día.</a:t>
            </a:r>
          </a:p>
          <a:p>
            <a:r>
              <a:rPr lang="es-ES" sz="3200" dirty="0"/>
              <a:t>El pasado no es condicionante.</a:t>
            </a:r>
          </a:p>
          <a:p>
            <a:r>
              <a:rPr lang="es-ES" sz="3200" dirty="0"/>
              <a:t>Saben hacer las pausas necesarias para buscar soluciones.</a:t>
            </a:r>
          </a:p>
        </p:txBody>
      </p:sp>
    </p:spTree>
    <p:extLst>
      <p:ext uri="{BB962C8B-B14F-4D97-AF65-F5344CB8AC3E}">
        <p14:creationId xmlns:p14="http://schemas.microsoft.com/office/powerpoint/2010/main" val="10459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FLEXIBILIDAD Y PERSEVERANCIA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570006" cy="3649133"/>
          </a:xfrm>
        </p:spPr>
        <p:txBody>
          <a:bodyPr>
            <a:normAutofit/>
          </a:bodyPr>
          <a:lstStyle/>
          <a:p>
            <a:r>
              <a:rPr lang="es-ES" sz="3200" dirty="0"/>
              <a:t>Proyecto de vida asociativa.</a:t>
            </a:r>
          </a:p>
          <a:p>
            <a:r>
              <a:rPr lang="es-ES" sz="3200" dirty="0"/>
              <a:t>Programación en base a la misión.</a:t>
            </a:r>
          </a:p>
          <a:p>
            <a:r>
              <a:rPr lang="es-ES" sz="3200" dirty="0"/>
              <a:t>Los directivos saben adaptarse a las situaciones.</a:t>
            </a:r>
          </a:p>
        </p:txBody>
      </p:sp>
    </p:spTree>
    <p:extLst>
      <p:ext uri="{BB962C8B-B14F-4D97-AF65-F5344CB8AC3E}">
        <p14:creationId xmlns:p14="http://schemas.microsoft.com/office/powerpoint/2010/main" val="22347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SOCIABILIDAD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570006" cy="3649133"/>
          </a:xfrm>
        </p:spPr>
        <p:txBody>
          <a:bodyPr>
            <a:normAutofit/>
          </a:bodyPr>
          <a:lstStyle/>
          <a:p>
            <a:r>
              <a:rPr lang="es-ES" sz="3200" dirty="0"/>
              <a:t>Cultivo de la amistad</a:t>
            </a:r>
          </a:p>
          <a:p>
            <a:r>
              <a:rPr lang="es-ES" sz="3200" dirty="0"/>
              <a:t>Viven experiencias significativas que fortalecen</a:t>
            </a:r>
          </a:p>
          <a:p>
            <a:r>
              <a:rPr lang="es-ES" sz="3200" dirty="0"/>
              <a:t>Conocen los efectos del abrazo</a:t>
            </a:r>
          </a:p>
        </p:txBody>
      </p:sp>
    </p:spTree>
    <p:extLst>
      <p:ext uri="{BB962C8B-B14F-4D97-AF65-F5344CB8AC3E}">
        <p14:creationId xmlns:p14="http://schemas.microsoft.com/office/powerpoint/2010/main" val="30407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86A08-1EB2-4AE6-8783-F46ACEB9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C3CEA6-7873-456B-BFED-18AA825B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21999" cy="364913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s-E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¿CÓMO SUPERAN LAS PERSONAS TANTAS DIFICULTADES?</a:t>
            </a:r>
          </a:p>
          <a:p>
            <a:pPr>
              <a:spcAft>
                <a:spcPts val="1800"/>
              </a:spcAft>
            </a:pPr>
            <a:r>
              <a:rPr lang="es-E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¿NACEN O SE HACEN CON ESA CAPACIDAD?</a:t>
            </a:r>
          </a:p>
          <a:p>
            <a:pPr>
              <a:spcAft>
                <a:spcPts val="1800"/>
              </a:spcAft>
            </a:pPr>
            <a:r>
              <a:rPr lang="es-E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¿CÓMO PUEDO APLICAR LA RESILIENCIA EN MI ASOCIACIÓN?</a:t>
            </a:r>
          </a:p>
        </p:txBody>
      </p:sp>
    </p:spTree>
    <p:extLst>
      <p:ext uri="{BB962C8B-B14F-4D97-AF65-F5344CB8AC3E}">
        <p14:creationId xmlns:p14="http://schemas.microsoft.com/office/powerpoint/2010/main" val="19415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54A4A-350E-4D1C-888E-EA7A2FB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CÓMO SON LAS ASOCIACIONES DE </a:t>
            </a:r>
            <a:r>
              <a:rPr lang="es-ES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aa.aa.db</a:t>
            </a:r>
            <a:r>
              <a:rPr lang="es-E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RESILIENTES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DAF57-639F-4EC3-B093-BA5158867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8. </a:t>
            </a:r>
            <a:r>
              <a:rPr lang="es-ES" sz="4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TOLERANCIA A LA FRUSTRACIÓN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3E8FA-FAD3-4F02-98C5-F8D09555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570006" cy="3649133"/>
          </a:xfrm>
        </p:spPr>
        <p:txBody>
          <a:bodyPr>
            <a:normAutofit/>
          </a:bodyPr>
          <a:lstStyle/>
          <a:p>
            <a:r>
              <a:rPr lang="es-ES" sz="3200" dirty="0"/>
              <a:t>Ponen todo de su parte para solucionar la adversidad.</a:t>
            </a:r>
          </a:p>
          <a:p>
            <a:r>
              <a:rPr lang="es-ES" sz="3200" dirty="0"/>
              <a:t>Aceptan lo que no tiene solución por su parte.</a:t>
            </a:r>
          </a:p>
          <a:p>
            <a:r>
              <a:rPr lang="es-ES" sz="3200" dirty="0"/>
              <a:t>Dan gracias a la vida por la oportunidad que les ofrece.</a:t>
            </a:r>
          </a:p>
        </p:txBody>
      </p:sp>
    </p:spTree>
    <p:extLst>
      <p:ext uri="{BB962C8B-B14F-4D97-AF65-F5344CB8AC3E}">
        <p14:creationId xmlns:p14="http://schemas.microsoft.com/office/powerpoint/2010/main" val="12311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940046" y="1724541"/>
            <a:ext cx="363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VIKTOR FRANKL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E4DDAF-22D4-47C8-BB7F-D370BBBD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91" y="1627011"/>
            <a:ext cx="6996904" cy="4659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C4D635-D5CF-4264-A57C-81973CA2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99" y="2683279"/>
            <a:ext cx="2595246" cy="36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6867E4-ED59-4E00-887A-6FFAA8BA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7"/>
          <a:stretch/>
        </p:blipFill>
        <p:spPr>
          <a:xfrm>
            <a:off x="685801" y="488950"/>
            <a:ext cx="11105035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940046" y="1724541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NELSON MANDELA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ED0D58-F56B-414F-AAB2-17239893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74" y="1724541"/>
            <a:ext cx="3477780" cy="47837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00D04D-0E6F-4C01-B72F-097CCDF2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52" y="2741016"/>
            <a:ext cx="5460548" cy="35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940046" y="1724541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NELSON MANDELA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C4754A-4BF0-412F-8F93-12E37D39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8" y="3661446"/>
            <a:ext cx="5733804" cy="280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9E1D59-76EE-469B-BC0B-965CC97D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352" y="1511874"/>
            <a:ext cx="5895452" cy="441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940046" y="1724541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HELLEN KELLER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24748B-523A-4748-AB35-92187211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47" y="2537498"/>
            <a:ext cx="6239417" cy="387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01713D-76AE-47B7-9399-C2AD7551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64" y="1280041"/>
            <a:ext cx="3634489" cy="513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5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940046" y="1724541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HELLEN KELLER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F97E12-F2A4-4A92-B63A-67AAF191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2" y="1590404"/>
            <a:ext cx="4637900" cy="367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629A07-2EE3-4B4D-8C56-EC829B27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1" y="3289300"/>
            <a:ext cx="5403631" cy="29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7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1016246" y="1370598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NICK VUJICIC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A86160-0849-4238-A7DA-2AC9C8DA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078484"/>
            <a:ext cx="8166100" cy="459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95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EJEMPLOS DE PERSONAS RESILIENTES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1016246" y="1370598"/>
            <a:ext cx="4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NICK VUJICIC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13443B-D4AF-42BA-B682-02700101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241229"/>
            <a:ext cx="48768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E0F47D-1625-4E98-AC2C-DFCFB289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4" y="137059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9D3428-1C4E-4E6C-9BB6-635FE8035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162" y="2012504"/>
            <a:ext cx="6467475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8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PARA LA REFLEXIÓN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1016246" y="1370598"/>
            <a:ext cx="106931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s-ES" sz="4000" dirty="0">
                <a:solidFill>
                  <a:srgbClr val="FFFF00"/>
                </a:solidFill>
              </a:rPr>
              <a:t>Con qué frecuencia te das cuenta de lo que piensas.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s-ES" sz="4000" dirty="0">
                <a:solidFill>
                  <a:srgbClr val="FFFF00"/>
                </a:solidFill>
              </a:rPr>
              <a:t>Cuáles son tus mayores dificultades que te hacen dudar de tus capacidades.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s-ES" sz="4000" dirty="0">
                <a:solidFill>
                  <a:srgbClr val="FFFF00"/>
                </a:solidFill>
              </a:rPr>
              <a:t>En qué ocasiones te quedas bloqueado.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s-ES" sz="4000" dirty="0">
                <a:solidFill>
                  <a:srgbClr val="FFFF00"/>
                </a:solidFill>
              </a:rPr>
              <a:t>Eres capaz de darte cuenta y cambiar de perspectiva en tiempo real. </a:t>
            </a:r>
          </a:p>
        </p:txBody>
      </p:sp>
    </p:spTree>
    <p:extLst>
      <p:ext uri="{BB962C8B-B14F-4D97-AF65-F5344CB8AC3E}">
        <p14:creationId xmlns:p14="http://schemas.microsoft.com/office/powerpoint/2010/main" val="32880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A5130F-B3DE-4251-A257-B0D82B9E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CONCEPTO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DCE0C9-E39D-47AD-B99B-100198548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RAE: asumir con flexibilidad y sobreponerse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2B6235C-9C42-4C54-8CE5-82CD64C4E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3092" y="1169479"/>
            <a:ext cx="4722813" cy="576262"/>
          </a:xfrm>
        </p:spPr>
        <p:txBody>
          <a:bodyPr/>
          <a:lstStyle/>
          <a:p>
            <a:pPr algn="ctr"/>
            <a:r>
              <a:rPr lang="es-ES" dirty="0"/>
              <a:t>JOHN BOWLBY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60AAF79B-E59D-47FD-88BF-5D9B212B5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724025" y="2870200"/>
            <a:ext cx="2921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 Development Theories: John Bowlby">
            <a:extLst>
              <a:ext uri="{FF2B5EF4-FFF2-40B4-BE49-F238E27FC236}">
                <a16:creationId xmlns:a16="http://schemas.microsoft.com/office/drawing/2014/main" id="{1AF9F899-4FDE-426C-A1F9-406EECC642C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9" y="1898141"/>
            <a:ext cx="5045073" cy="30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22ACB56-0389-4421-BBB9-979653BECA1B}"/>
              </a:ext>
            </a:extLst>
          </p:cNvPr>
          <p:cNvSpPr txBox="1"/>
          <p:nvPr/>
        </p:nvSpPr>
        <p:spPr>
          <a:xfrm>
            <a:off x="7226300" y="3684369"/>
            <a:ext cx="290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Afrontar situaciones difíciles y salir fortalecidos de ellas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189771-7E39-4088-9ED8-84CF30E8808A}"/>
              </a:ext>
            </a:extLst>
          </p:cNvPr>
          <p:cNvSpPr txBox="1"/>
          <p:nvPr/>
        </p:nvSpPr>
        <p:spPr>
          <a:xfrm>
            <a:off x="5295900" y="557987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ARTE DE REHACERSE, EN RELACIÓN AL OTRO</a:t>
            </a:r>
          </a:p>
        </p:txBody>
      </p:sp>
    </p:spTree>
    <p:extLst>
      <p:ext uri="{BB962C8B-B14F-4D97-AF65-F5344CB8AC3E}">
        <p14:creationId xmlns:p14="http://schemas.microsoft.com/office/powerpoint/2010/main" val="3299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PARA LA REFLEXIÓN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1016246" y="1370598"/>
            <a:ext cx="106931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5. Te centras en lo que puedes controlar y aceptas lo que no depende de ti.</a:t>
            </a:r>
          </a:p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6. Conoces tus fortalezas y sabes aprovecharlas ante dificultades, incertidumbre y retos.</a:t>
            </a:r>
          </a:p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7. Cuentas con personas de confianza con las que puedes contar cuando las cosas van mal.</a:t>
            </a:r>
          </a:p>
        </p:txBody>
      </p:sp>
    </p:spTree>
    <p:extLst>
      <p:ext uri="{BB962C8B-B14F-4D97-AF65-F5344CB8AC3E}">
        <p14:creationId xmlns:p14="http://schemas.microsoft.com/office/powerpoint/2010/main" val="10397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274"/>
            <a:ext cx="10131425" cy="1456267"/>
          </a:xfrm>
        </p:spPr>
        <p:txBody>
          <a:bodyPr>
            <a:normAutofit/>
          </a:bodyPr>
          <a:lstStyle/>
          <a:p>
            <a:r>
              <a:rPr lang="es-ES" sz="4000" b="1" dirty="0"/>
              <a:t>PARA LA REFLEXIÓN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1498846" y="2151727"/>
            <a:ext cx="10693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8. Crees que hay algo más grande que tú.</a:t>
            </a:r>
          </a:p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9. ¿Tu Asociación valora la resiliencia?</a:t>
            </a:r>
          </a:p>
          <a:p>
            <a:pPr>
              <a:spcAft>
                <a:spcPts val="2400"/>
              </a:spcAft>
            </a:pPr>
            <a:r>
              <a:rPr lang="es-ES" sz="4000" dirty="0">
                <a:solidFill>
                  <a:srgbClr val="FFFF00"/>
                </a:solidFill>
              </a:rPr>
              <a:t>10. Di tres aspectos que lo demuestren.</a:t>
            </a:r>
          </a:p>
        </p:txBody>
      </p:sp>
    </p:spTree>
    <p:extLst>
      <p:ext uri="{BB962C8B-B14F-4D97-AF65-F5344CB8AC3E}">
        <p14:creationId xmlns:p14="http://schemas.microsoft.com/office/powerpoint/2010/main" val="36066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600" y="2427274"/>
            <a:ext cx="3098800" cy="1456267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311936-0600-4146-9564-ED806307090E}"/>
              </a:ext>
            </a:extLst>
          </p:cNvPr>
          <p:cNvSpPr txBox="1"/>
          <p:nvPr/>
        </p:nvSpPr>
        <p:spPr>
          <a:xfrm>
            <a:off x="1524000" y="5080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Confederación Nacional de AA.AA.DB.</a:t>
            </a:r>
          </a:p>
          <a:p>
            <a:pPr algn="ctr"/>
            <a:r>
              <a:rPr lang="es-ES" sz="2800" dirty="0"/>
              <a:t>Vocalía de Formación</a:t>
            </a:r>
          </a:p>
        </p:txBody>
      </p:sp>
    </p:spTree>
    <p:extLst>
      <p:ext uri="{BB962C8B-B14F-4D97-AF65-F5344CB8AC3E}">
        <p14:creationId xmlns:p14="http://schemas.microsoft.com/office/powerpoint/2010/main" val="240842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A89B81-5D65-4EFD-B871-7001EA2D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CARACTERÍSTICAS DE LA RESILIENCIA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1141FD-6A10-4820-ABF2-AD1E6791DA67}"/>
              </a:ext>
            </a:extLst>
          </p:cNvPr>
          <p:cNvSpPr txBox="1"/>
          <p:nvPr/>
        </p:nvSpPr>
        <p:spPr>
          <a:xfrm>
            <a:off x="901700" y="2247900"/>
            <a:ext cx="8928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Algo común en todas las personas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Dinámica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Flexible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Interacción con otras personas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Fortaleza, crecimiento y desarrollo personal</a:t>
            </a:r>
          </a:p>
        </p:txBody>
      </p:sp>
    </p:spTree>
    <p:extLst>
      <p:ext uri="{BB962C8B-B14F-4D97-AF65-F5344CB8AC3E}">
        <p14:creationId xmlns:p14="http://schemas.microsoft.com/office/powerpoint/2010/main" val="39781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2065867"/>
            <a:ext cx="10131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4000" dirty="0">
                <a:solidFill>
                  <a:srgbClr val="FFFF00"/>
                </a:solidFill>
              </a:rPr>
              <a:t>AUTOCONOCIMIENTO Y AUTOESTIMA.</a:t>
            </a:r>
          </a:p>
          <a:p>
            <a:endParaRPr lang="es-ES" sz="4000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Saber usar el autoconocimiento a favor: conocer las fortalezas y habilidades, las limitaciones y debilidades para alcanzar metas más realistas.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Importancia del trabajo en equipo.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Emocionalmente inteligente.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Identifica las emociones negativas.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 mayor actividad cognitiva y capacidad intelectual, mayor resiliencia.</a:t>
            </a:r>
          </a:p>
        </p:txBody>
      </p:sp>
    </p:spTree>
    <p:extLst>
      <p:ext uri="{BB962C8B-B14F-4D97-AF65-F5344CB8AC3E}">
        <p14:creationId xmlns:p14="http://schemas.microsoft.com/office/powerpoint/2010/main" val="13790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2065867"/>
            <a:ext cx="101314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</a:rPr>
              <a:t>2. EMPATÍA Y RESILIENCIA.</a:t>
            </a:r>
          </a:p>
          <a:p>
            <a:endParaRPr lang="es-ES" sz="4000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Sabe entender y ponerse en el lugar del otro.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empatía es un hábito resiliente.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Ayuda a darnos a los demás, recibiendo el afecto e incrementando la red social de apoyo.</a:t>
            </a:r>
          </a:p>
        </p:txBody>
      </p:sp>
    </p:spTree>
    <p:extLst>
      <p:ext uri="{BB962C8B-B14F-4D97-AF65-F5344CB8AC3E}">
        <p14:creationId xmlns:p14="http://schemas.microsoft.com/office/powerpoint/2010/main" val="1136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2065867"/>
            <a:ext cx="101314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</a:rPr>
              <a:t>3. AUTONOMÍA.</a:t>
            </a:r>
          </a:p>
          <a:p>
            <a:endParaRPr lang="es-ES" sz="4000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Creencia de que podemos influir en nuestro alrededor, perdiendo el temor a lo que suceda de forma ajena a nuestro control.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Fortalece la autoestima.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Nos activa hacia la resolución de conflictos, sin </a:t>
            </a:r>
            <a:r>
              <a:rPr lang="es-ES" sz="2800" dirty="0" err="1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cronificarlos</a:t>
            </a: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6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2065867"/>
            <a:ext cx="1013142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</a:rPr>
              <a:t>4. HUMOR Y POSITIVIDAD.</a:t>
            </a:r>
          </a:p>
          <a:p>
            <a:endParaRPr lang="es-ES" sz="4000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Los problemas se afrontan con buen humor.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Recordamos las cosas buenas y positivas del problema.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Evita la queja constante.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2800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Creencia de poder aprender con la experiencia.</a:t>
            </a:r>
          </a:p>
        </p:txBody>
      </p:sp>
    </p:spTree>
    <p:extLst>
      <p:ext uri="{BB962C8B-B14F-4D97-AF65-F5344CB8AC3E}">
        <p14:creationId xmlns:p14="http://schemas.microsoft.com/office/powerpoint/2010/main" val="39252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FE67-079A-4789-ACCD-686F571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LAS CUALIDADES DE UNA PERSONA RESILIENTE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BE9BA7-323B-45AE-9161-95CAA151AF8C}"/>
              </a:ext>
            </a:extLst>
          </p:cNvPr>
          <p:cNvSpPr txBox="1"/>
          <p:nvPr/>
        </p:nvSpPr>
        <p:spPr>
          <a:xfrm>
            <a:off x="888999" y="2065867"/>
            <a:ext cx="10131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FF00"/>
                </a:solidFill>
              </a:rPr>
              <a:t>5. CONSCIENCIA DEL PRESENTE Y OPTIMISMO.</a:t>
            </a:r>
          </a:p>
          <a:p>
            <a:endParaRPr lang="es-ES" sz="4000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Hábito de vivir el presente, el aquí y el ahora.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 disfruta de los pequeños detalles y se siguen asombrando ante la vida.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 potencia con oración o meditación.</a:t>
            </a:r>
          </a:p>
        </p:txBody>
      </p:sp>
    </p:spTree>
    <p:extLst>
      <p:ext uri="{BB962C8B-B14F-4D97-AF65-F5344CB8AC3E}">
        <p14:creationId xmlns:p14="http://schemas.microsoft.com/office/powerpoint/2010/main" val="38481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{37EB1F23-A486-4F21-B1E3-DD2787C22D69}tf03457452</Template>
  <TotalTime>63</TotalTime>
  <Words>933</Words>
  <Application>Microsoft Office PowerPoint</Application>
  <PresentationFormat>Panorámica</PresentationFormat>
  <Paragraphs>132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Celestial</vt:lpstr>
      <vt:lpstr>LA RESILIENCIA EN LAS ASOCIACIONES DE AA.AA.DB.</vt:lpstr>
      <vt:lpstr>INTRODUCCIÓN</vt:lpstr>
      <vt:lpstr>CONCEPTO</vt:lpstr>
      <vt:lpstr>CARACTERÍSTICAS DE LA RESILIENCIA</vt:lpstr>
      <vt:lpstr>LAS CUALIDADES DE UNA PERSONA RESILIENTE</vt:lpstr>
      <vt:lpstr>LAS CUALIDADES DE UNA PERSONA RESILIENTE</vt:lpstr>
      <vt:lpstr>LAS CUALIDADES DE UNA PERSONA RESILIENTE</vt:lpstr>
      <vt:lpstr>LAS CUALIDADES DE UNA PERSONA RESILIENTE</vt:lpstr>
      <vt:lpstr>LAS CUALIDADES DE UNA PERSONA RESILIENTE</vt:lpstr>
      <vt:lpstr>LAS CUALIDADES DE UNA PERSONA RESILIENTE</vt:lpstr>
      <vt:lpstr>LAS CUALIDADES DE UNA PERSONA RESILIENTE</vt:lpstr>
      <vt:lpstr>LAS CUALIDADES DE UNA PERSONA RESILIENTE</vt:lpstr>
      <vt:lpstr>CÓMO SON LAS ASOCIACIONES DE aa.aa.db. RESILIENTES</vt:lpstr>
      <vt:lpstr>CÓMO SON LAS ASOCIACIONES DE aa.aa.db. RESILIENTES</vt:lpstr>
      <vt:lpstr>CÓMO SON LAS ASOCIACIONES DE aa.aa.db. RESILIENTES</vt:lpstr>
      <vt:lpstr>CÓMO SON LAS ASOCIACIONES DE aa.aa.db. RESILIENTES</vt:lpstr>
      <vt:lpstr>CÓMO SON LAS ASOCIACIONES DE aa.aa.db. RESILIENTES</vt:lpstr>
      <vt:lpstr>CÓMO SON LAS ASOCIACIONES DE aa.aa.db. RESILIENTES</vt:lpstr>
      <vt:lpstr>CÓMO SON LAS ASOCIACIONES DE aa.aa.db. RESILIENTES</vt:lpstr>
      <vt:lpstr>CÓMO SON LAS ASOCIACIONES DE aa.aa.db. RESILIENTES</vt:lpstr>
      <vt:lpstr>EJEMPLOS DE PERSONAS RESILIENTES</vt:lpstr>
      <vt:lpstr>Presentación de PowerPoint</vt:lpstr>
      <vt:lpstr>EJEMPLOS DE PERSONAS RESILIENTES</vt:lpstr>
      <vt:lpstr>EJEMPLOS DE PERSONAS RESILIENTES</vt:lpstr>
      <vt:lpstr>EJEMPLOS DE PERSONAS RESILIENTES</vt:lpstr>
      <vt:lpstr>EJEMPLOS DE PERSONAS RESILIENTES</vt:lpstr>
      <vt:lpstr>EJEMPLOS DE PERSONAS RESILIENTES</vt:lpstr>
      <vt:lpstr>EJEMPLOS DE PERSONAS RESILIENTES</vt:lpstr>
      <vt:lpstr>PARA LA REFLEXIÓN</vt:lpstr>
      <vt:lpstr>PARA LA REFLEXIÓN</vt:lpstr>
      <vt:lpstr>PARA LA REFLEXIÓN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RESILIENCIA EN LAS ASOCIACIONES DE AA.AA.DB.</dc:title>
  <dc:creator>Pedro José Cantos Luque</dc:creator>
  <cp:lastModifiedBy>Pedro José Cantos Luque</cp:lastModifiedBy>
  <cp:revision>6</cp:revision>
  <dcterms:created xsi:type="dcterms:W3CDTF">2022-02-18T19:36:28Z</dcterms:created>
  <dcterms:modified xsi:type="dcterms:W3CDTF">2022-02-18T20:39:33Z</dcterms:modified>
</cp:coreProperties>
</file>