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7" r:id="rId6"/>
    <p:sldId id="260" r:id="rId7"/>
    <p:sldId id="269" r:id="rId8"/>
    <p:sldId id="268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2" r:id="rId2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26" autoAdjust="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es-ES" sz="2400" b="1" noProof="0" dirty="0">
              <a:solidFill>
                <a:schemeClr val="tx2"/>
              </a:solidFill>
            </a:rPr>
            <a:t>DESEO DE LIBERTAD</a:t>
          </a:r>
          <a:endParaRPr lang="es-ES" sz="2000" b="1" noProof="0" dirty="0">
            <a:solidFill>
              <a:schemeClr val="tx2"/>
            </a:solidFill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es-ES" noProof="0" dirty="0"/>
        </a:p>
      </dgm:t>
    </dgm:pt>
    <dgm:pt modelId="{1CCA38C8-B866-440C-8B7A-A6514DD31A53}" type="sibTrans" cxnId="{70BD86B9-A297-4D90-B59D-12F1AB3DD124}">
      <dgm:prSet/>
      <dgm:spPr>
        <a:solidFill>
          <a:schemeClr val="tx2">
            <a:lumMod val="90000"/>
            <a:lumOff val="10000"/>
            <a:alpha val="97000"/>
          </a:schemeClr>
        </a:solidFill>
        <a:ln>
          <a:noFill/>
        </a:ln>
      </dgm:spPr>
      <dgm:t>
        <a:bodyPr rtlCol="0"/>
        <a:lstStyle/>
        <a:p>
          <a:pPr rtl="0"/>
          <a:endParaRPr lang="es-ES" noProof="0" dirty="0"/>
        </a:p>
      </dgm:t>
    </dgm:pt>
    <dgm:pt modelId="{F9AA7EF9-AFC7-40BB-93FA-3E4AF1C4FCBA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20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Autonomía</a:t>
          </a:r>
        </a:p>
      </dgm:t>
    </dgm:pt>
    <dgm:pt modelId="{46337256-ABA0-4874-9BBD-699D56E24552}" type="parTrans" cxnId="{407C7430-7B64-41DD-92EA-5548C17145BA}">
      <dgm:prSet/>
      <dgm:spPr/>
      <dgm:t>
        <a:bodyPr rtlCol="0"/>
        <a:lstStyle/>
        <a:p>
          <a:pPr rtl="0"/>
          <a:endParaRPr lang="es-ES" noProof="0" dirty="0"/>
        </a:p>
      </dgm:t>
    </dgm:pt>
    <dgm:pt modelId="{D738A3DB-1838-414C-A14B-D7629987E6F7}" type="sibTrans" cxnId="{407C7430-7B64-41DD-92EA-5548C17145BA}">
      <dgm:prSet/>
      <dgm:spPr/>
      <dgm:t>
        <a:bodyPr rtlCol="0"/>
        <a:lstStyle/>
        <a:p>
          <a:pPr rtl="0"/>
          <a:endParaRPr lang="es-ES" noProof="0" dirty="0"/>
        </a:p>
      </dgm:t>
    </dgm:pt>
    <dgm:pt modelId="{FAB24D57-B1C7-4D8E-AC64-2B894434FD26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2000" b="0" i="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Simple elección sin referentes ni valores</a:t>
          </a:r>
          <a:endParaRPr lang="es-ES" sz="2000" noProof="0" dirty="0">
            <a:solidFill>
              <a:schemeClr val="tx2">
                <a:lumMod val="90000"/>
                <a:lumOff val="10000"/>
              </a:schemeClr>
            </a:solidFill>
            <a:latin typeface="Bahnschrift SemiLight Condensed" panose="020B0502040204020203" pitchFamily="34" charset="0"/>
          </a:endParaRPr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es-ES" noProof="0" dirty="0"/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es-ES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es-ES" sz="2400" b="1" noProof="0" dirty="0">
              <a:solidFill>
                <a:schemeClr val="tx2"/>
              </a:solidFill>
            </a:rPr>
            <a:t>DESVINCULACIÓN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es-ES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es-ES" noProof="0" dirty="0"/>
        </a:p>
      </dgm:t>
    </dgm:pt>
    <dgm:pt modelId="{B35207EC-8A84-45E2-822E-30EC4F991BE5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2000" b="0" i="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 Dios, la Iglesia</a:t>
          </a:r>
          <a:endParaRPr lang="es-ES" sz="2000" noProof="0" dirty="0">
            <a:solidFill>
              <a:schemeClr val="tx2">
                <a:lumMod val="90000"/>
                <a:lumOff val="10000"/>
              </a:schemeClr>
            </a:solidFill>
            <a:latin typeface="Bahnschrift SemiLight Condensed" panose="020B0502040204020203" pitchFamily="34" charset="0"/>
          </a:endParaRPr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es-ES" noProof="0" dirty="0"/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es-ES" noProof="0" dirty="0"/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es-ES" sz="2400" b="1" noProof="0" dirty="0">
              <a:solidFill>
                <a:schemeClr val="tx2"/>
              </a:solidFill>
            </a:rPr>
            <a:t>EFECTOS</a:t>
          </a:r>
          <a:endParaRPr lang="es-ES" sz="2000" b="1" noProof="0" dirty="0">
            <a:solidFill>
              <a:schemeClr val="tx2"/>
            </a:solidFill>
          </a:endParaRP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es-ES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es-ES" noProof="0" dirty="0"/>
        </a:p>
      </dgm:t>
    </dgm:pt>
    <dgm:pt modelId="{A4D5A457-886F-42EF-B4E7-69B609D8F88F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18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Debilidad psicológica, menos libertad, más vulnerabilidad</a:t>
          </a:r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es-ES" noProof="0" dirty="0"/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es-ES" noProof="0" dirty="0"/>
        </a:p>
      </dgm:t>
    </dgm:pt>
    <dgm:pt modelId="{08F0238A-9E96-4663-AC29-8B365CE68248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20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 la verdad, de la ética, del bien común</a:t>
          </a:r>
        </a:p>
      </dgm:t>
    </dgm:pt>
    <dgm:pt modelId="{9641F4DA-1703-40C1-AE49-2C4091099AD6}" type="parTrans" cxnId="{8C071F1A-4456-424D-85F1-2063D0909476}">
      <dgm:prSet/>
      <dgm:spPr/>
      <dgm:t>
        <a:bodyPr rtlCol="0"/>
        <a:lstStyle/>
        <a:p>
          <a:pPr rtl="0"/>
          <a:endParaRPr lang="es-ES" noProof="0" dirty="0"/>
        </a:p>
      </dgm:t>
    </dgm:pt>
    <dgm:pt modelId="{2974AF1D-93A4-4AC8-A07C-72BA9EBCF326}" type="sibTrans" cxnId="{8C071F1A-4456-424D-85F1-2063D0909476}">
      <dgm:prSet/>
      <dgm:spPr/>
      <dgm:t>
        <a:bodyPr rtlCol="0"/>
        <a:lstStyle/>
        <a:p>
          <a:pPr rtl="0"/>
          <a:endParaRPr lang="es-ES" noProof="0" dirty="0"/>
        </a:p>
      </dgm:t>
    </dgm:pt>
    <dgm:pt modelId="{2DB2E473-968C-4FDF-A905-521CD337CB25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ct val="15000"/>
            </a:spcAft>
          </a:pPr>
          <a:r>
            <a:rPr lang="es-ES" sz="18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Sociedad más individualista: corrupción, injusticia, marginación…</a:t>
          </a:r>
        </a:p>
      </dgm:t>
    </dgm:pt>
    <dgm:pt modelId="{A3F70745-F505-4E15-BA3A-AAB45484F568}" type="parTrans" cxnId="{7F85B4D1-D877-41C0-9F12-497FE648AD1C}">
      <dgm:prSet/>
      <dgm:spPr/>
      <dgm:t>
        <a:bodyPr/>
        <a:lstStyle/>
        <a:p>
          <a:endParaRPr lang="es-ES"/>
        </a:p>
      </dgm:t>
    </dgm:pt>
    <dgm:pt modelId="{E593944A-4651-40DF-A0E3-7957EF2F9D86}" type="sibTrans" cxnId="{7F85B4D1-D877-41C0-9F12-497FE648AD1C}">
      <dgm:prSet/>
      <dgm:spPr/>
      <dgm:t>
        <a:bodyPr/>
        <a:lstStyle/>
        <a:p>
          <a:endParaRPr lang="es-ES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64B05C23-4315-4D6F-AE19-F2F8A31AC60F}" type="pres">
      <dgm:prSet presAssocID="{1EC23686-56D6-4482-B4E3-3F9784E88994}" presName="ThreeNodes_1" presStyleLbl="node1" presStyleIdx="0" presStyleCnt="3" custLinFactNeighborY="-33738">
        <dgm:presLayoutVars>
          <dgm:bulletEnabled val="1"/>
        </dgm:presLayoutVars>
      </dgm:prSet>
      <dgm:spPr/>
    </dgm:pt>
    <dgm:pt modelId="{DBDEAB3E-3537-4706-B7EB-33400B8B4058}" type="pres">
      <dgm:prSet presAssocID="{1EC23686-56D6-4482-B4E3-3F9784E88994}" presName="ThreeNodes_2" presStyleLbl="node1" presStyleIdx="1" presStyleCnt="3">
        <dgm:presLayoutVars>
          <dgm:bulletEnabled val="1"/>
        </dgm:presLayoutVars>
      </dgm:prSet>
      <dgm:spPr/>
    </dgm:pt>
    <dgm:pt modelId="{3B562073-BEA0-49A3-937E-09E6B962C06D}" type="pres">
      <dgm:prSet presAssocID="{1EC23686-56D6-4482-B4E3-3F9784E88994}" presName="ThreeNodes_3" presStyleLbl="node1" presStyleIdx="2" presStyleCnt="3">
        <dgm:presLayoutVars>
          <dgm:bulletEnabled val="1"/>
        </dgm:presLayoutVars>
      </dgm:prSet>
      <dgm:spPr/>
    </dgm:pt>
    <dgm:pt modelId="{EEC93F28-CB4F-40AF-B62E-E2BAF97FB4ED}" type="pres">
      <dgm:prSet presAssocID="{1EC23686-56D6-4482-B4E3-3F9784E88994}" presName="ThreeConn_1-2" presStyleLbl="fgAccFollowNode1" presStyleIdx="0" presStyleCnt="2">
        <dgm:presLayoutVars>
          <dgm:bulletEnabled val="1"/>
        </dgm:presLayoutVars>
      </dgm:prSet>
      <dgm:spPr/>
    </dgm:pt>
    <dgm:pt modelId="{9B56E39E-AD3C-4570-95DA-35927DC0FE15}" type="pres">
      <dgm:prSet presAssocID="{1EC23686-56D6-4482-B4E3-3F9784E88994}" presName="ThreeConn_2-3" presStyleLbl="fgAccFollowNode1" presStyleIdx="1" presStyleCnt="2">
        <dgm:presLayoutVars>
          <dgm:bulletEnabled val="1"/>
        </dgm:presLayoutVars>
      </dgm:prSet>
      <dgm:spPr/>
    </dgm:pt>
    <dgm:pt modelId="{3568E1EC-E3B1-4346-9EA1-BD1BBC27E468}" type="pres">
      <dgm:prSet presAssocID="{1EC23686-56D6-4482-B4E3-3F9784E88994}" presName="ThreeNodes_1_text" presStyleLbl="node1" presStyleIdx="2" presStyleCnt="3">
        <dgm:presLayoutVars>
          <dgm:bulletEnabled val="1"/>
        </dgm:presLayoutVars>
      </dgm:prSet>
      <dgm:spPr/>
    </dgm:pt>
    <dgm:pt modelId="{8401E5F6-D518-4CB9-8AAD-812C6745C620}" type="pres">
      <dgm:prSet presAssocID="{1EC23686-56D6-4482-B4E3-3F9784E88994}" presName="ThreeNodes_2_text" presStyleLbl="node1" presStyleIdx="2" presStyleCnt="3">
        <dgm:presLayoutVars>
          <dgm:bulletEnabled val="1"/>
        </dgm:presLayoutVars>
      </dgm:prSet>
      <dgm:spPr/>
    </dgm:pt>
    <dgm:pt modelId="{BB6D9B00-3192-42CA-966B-280D4B79D08D}" type="pres">
      <dgm:prSet presAssocID="{1EC23686-56D6-4482-B4E3-3F9784E889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8FED00-85A7-427C-9360-47C26F9AB789}" srcId="{666F1301-07F7-4F1E-88B9-30CCDFF34C22}" destId="{FAB24D57-B1C7-4D8E-AC64-2B894434FD26}" srcOrd="1" destOrd="0" parTransId="{CD0FD54E-5BBF-4E82-865D-51354C8CDCA2}" sibTransId="{B23B556F-AEFB-447F-8725-D19838C91DE9}"/>
    <dgm:cxn modelId="{618F9601-8414-4E18-A00F-80B4ECAB277E}" type="presOf" srcId="{A4D5A457-886F-42EF-B4E7-69B609D8F88F}" destId="{BB6D9B00-3192-42CA-966B-280D4B79D08D}" srcOrd="1" destOrd="1" presId="urn:microsoft.com/office/officeart/2005/8/layout/vProcess5"/>
    <dgm:cxn modelId="{49330102-48E8-448B-8BA2-C757516A350C}" type="presOf" srcId="{07DC5EEB-1654-4ECB-A96A-EED4BE9D4BB4}" destId="{3B562073-BEA0-49A3-937E-09E6B962C06D}" srcOrd="0" destOrd="0" presId="urn:microsoft.com/office/officeart/2005/8/layout/vProcess5"/>
    <dgm:cxn modelId="{DD6F6309-4AD7-4CAC-8A39-658CFA7E5445}" type="presOf" srcId="{666F1301-07F7-4F1E-88B9-30CCDFF34C22}" destId="{64B05C23-4315-4D6F-AE19-F2F8A31AC60F}" srcOrd="0" destOrd="0" presId="urn:microsoft.com/office/officeart/2005/8/layout/vProcess5"/>
    <dgm:cxn modelId="{8C071F1A-4456-424D-85F1-2063D0909476}" srcId="{CB88D0C4-6C39-4629-9DEF-57288A3EBE4C}" destId="{08F0238A-9E96-4663-AC29-8B365CE68248}" srcOrd="1" destOrd="0" parTransId="{9641F4DA-1703-40C1-AE49-2C4091099AD6}" sibTransId="{2974AF1D-93A4-4AC8-A07C-72BA9EBCF326}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DB14021B-C8D0-46D5-972D-2A86C5B822D9}" type="presOf" srcId="{A4D5A457-886F-42EF-B4E7-69B609D8F88F}" destId="{3B562073-BEA0-49A3-937E-09E6B962C06D}" srcOrd="0" destOrd="1" presId="urn:microsoft.com/office/officeart/2005/8/layout/vProcess5"/>
    <dgm:cxn modelId="{6531D223-0E39-48CB-B0E1-6FFC8203759C}" type="presOf" srcId="{B35207EC-8A84-45E2-822E-30EC4F991BE5}" destId="{8401E5F6-D518-4CB9-8AAD-812C6745C620}" srcOrd="1" destOrd="1" presId="urn:microsoft.com/office/officeart/2005/8/layout/vProcess5"/>
    <dgm:cxn modelId="{407C7430-7B64-41DD-92EA-5548C17145BA}" srcId="{666F1301-07F7-4F1E-88B9-30CCDFF34C22}" destId="{F9AA7EF9-AFC7-40BB-93FA-3E4AF1C4FCBA}" srcOrd="0" destOrd="0" parTransId="{46337256-ABA0-4874-9BBD-699D56E24552}" sibTransId="{D738A3DB-1838-414C-A14B-D7629987E6F7}"/>
    <dgm:cxn modelId="{41E4CD36-C43B-4D57-9AAE-6D8B5BA4AA4C}" type="presOf" srcId="{7ADFA01E-1246-464F-8347-8DA3C53B199C}" destId="{9B56E39E-AD3C-4570-95DA-35927DC0FE15}" srcOrd="0" destOrd="0" presId="urn:microsoft.com/office/officeart/2005/8/layout/vProcess5"/>
    <dgm:cxn modelId="{7FBB4D67-B289-4E09-A82E-56250137B958}" type="presOf" srcId="{CB88D0C4-6C39-4629-9DEF-57288A3EBE4C}" destId="{DBDEAB3E-3537-4706-B7EB-33400B8B4058}" srcOrd="0" destOrd="0" presId="urn:microsoft.com/office/officeart/2005/8/layout/vProcess5"/>
    <dgm:cxn modelId="{08571C6B-D1AE-4B27-A8C6-5C21B4182BD9}" type="presOf" srcId="{F9AA7EF9-AFC7-40BB-93FA-3E4AF1C4FCBA}" destId="{3568E1EC-E3B1-4346-9EA1-BD1BBC27E468}" srcOrd="1" destOrd="1" presId="urn:microsoft.com/office/officeart/2005/8/layout/vProcess5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AD09FF6F-65DC-4A7B-8C73-067076FB404A}" type="presOf" srcId="{2DB2E473-968C-4FDF-A905-521CD337CB25}" destId="{3B562073-BEA0-49A3-937E-09E6B962C06D}" srcOrd="0" destOrd="2" presId="urn:microsoft.com/office/officeart/2005/8/layout/vProcess5"/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6B18E27B-0586-4EB4-A2AF-8EA1882F701B}" type="presOf" srcId="{08F0238A-9E96-4663-AC29-8B365CE68248}" destId="{DBDEAB3E-3537-4706-B7EB-33400B8B4058}" srcOrd="0" destOrd="2" presId="urn:microsoft.com/office/officeart/2005/8/layout/vProcess5"/>
    <dgm:cxn modelId="{7B5E6F84-7495-402B-97E4-061BEB423045}" type="presOf" srcId="{F9AA7EF9-AFC7-40BB-93FA-3E4AF1C4FCBA}" destId="{64B05C23-4315-4D6F-AE19-F2F8A31AC60F}" srcOrd="0" destOrd="1" presId="urn:microsoft.com/office/officeart/2005/8/layout/vProcess5"/>
    <dgm:cxn modelId="{40B5478C-0491-40E0-9AE3-79E7D8A8F714}" type="presOf" srcId="{CB88D0C4-6C39-4629-9DEF-57288A3EBE4C}" destId="{8401E5F6-D518-4CB9-8AAD-812C6745C620}" srcOrd="1" destOrd="0" presId="urn:microsoft.com/office/officeart/2005/8/layout/vProcess5"/>
    <dgm:cxn modelId="{44F46A90-F815-4998-890E-0D7B7CED4FEC}" type="presOf" srcId="{B35207EC-8A84-45E2-822E-30EC4F991BE5}" destId="{DBDEAB3E-3537-4706-B7EB-33400B8B4058}" srcOrd="0" destOrd="1" presId="urn:microsoft.com/office/officeart/2005/8/layout/vProcess5"/>
    <dgm:cxn modelId="{4732F59E-7D06-4EE8-83F7-4CDD50475B11}" type="presOf" srcId="{666F1301-07F7-4F1E-88B9-30CCDFF34C22}" destId="{3568E1EC-E3B1-4346-9EA1-BD1BBC27E468}" srcOrd="1" destOrd="0" presId="urn:microsoft.com/office/officeart/2005/8/layout/vProcess5"/>
    <dgm:cxn modelId="{D1D936B1-7632-4572-9519-3DC726B9FF17}" type="presOf" srcId="{2DB2E473-968C-4FDF-A905-521CD337CB25}" destId="{BB6D9B00-3192-42CA-966B-280D4B79D08D}" srcOrd="1" destOrd="2" presId="urn:microsoft.com/office/officeart/2005/8/layout/vProcess5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5B1D5DCB-42F7-45A7-94D6-5CAE232320DD}" type="presOf" srcId="{07DC5EEB-1654-4ECB-A96A-EED4BE9D4BB4}" destId="{BB6D9B00-3192-42CA-966B-280D4B79D08D}" srcOrd="1" destOrd="0" presId="urn:microsoft.com/office/officeart/2005/8/layout/vProcess5"/>
    <dgm:cxn modelId="{5382F5CF-E4C0-49E6-BC25-3B95D911A991}" type="presOf" srcId="{1EC23686-56D6-4482-B4E3-3F9784E88994}" destId="{1A79147C-4050-4DF2-9C81-91C1877903C2}" srcOrd="0" destOrd="0" presId="urn:microsoft.com/office/officeart/2005/8/layout/vProcess5"/>
    <dgm:cxn modelId="{7F85B4D1-D877-41C0-9F12-497FE648AD1C}" srcId="{07DC5EEB-1654-4ECB-A96A-EED4BE9D4BB4}" destId="{2DB2E473-968C-4FDF-A905-521CD337CB25}" srcOrd="1" destOrd="0" parTransId="{A3F70745-F505-4E15-BA3A-AAB45484F568}" sibTransId="{E593944A-4651-40DF-A0E3-7957EF2F9D86}"/>
    <dgm:cxn modelId="{423B0FE3-ABD3-4704-BCEE-85A67048B998}" type="presOf" srcId="{FAB24D57-B1C7-4D8E-AC64-2B894434FD26}" destId="{3568E1EC-E3B1-4346-9EA1-BD1BBC27E468}" srcOrd="1" destOrd="2" presId="urn:microsoft.com/office/officeart/2005/8/layout/vProcess5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813885EE-A7F8-4FFE-A445-5FB75211D07B}" type="presOf" srcId="{08F0238A-9E96-4663-AC29-8B365CE68248}" destId="{8401E5F6-D518-4CB9-8AAD-812C6745C620}" srcOrd="1" destOrd="2" presId="urn:microsoft.com/office/officeart/2005/8/layout/vProcess5"/>
    <dgm:cxn modelId="{E2ACD4F0-7ABD-4B60-8AB7-A6C26F0D0942}" type="presOf" srcId="{1CCA38C8-B866-440C-8B7A-A6514DD31A53}" destId="{EEC93F28-CB4F-40AF-B62E-E2BAF97FB4ED}" srcOrd="0" destOrd="0" presId="urn:microsoft.com/office/officeart/2005/8/layout/vProcess5"/>
    <dgm:cxn modelId="{9651FBFB-3F76-4AB8-B443-F9FA02DCEFAA}" type="presOf" srcId="{FAB24D57-B1C7-4D8E-AC64-2B894434FD26}" destId="{64B05C23-4315-4D6F-AE19-F2F8A31AC60F}" srcOrd="0" destOrd="2" presId="urn:microsoft.com/office/officeart/2005/8/layout/vProcess5"/>
    <dgm:cxn modelId="{3949696C-A3B4-4249-8CA2-20CE132050F0}" type="presParOf" srcId="{1A79147C-4050-4DF2-9C81-91C1877903C2}" destId="{1136CDA9-2A79-4811-9512-712D509BF438}" srcOrd="0" destOrd="0" presId="urn:microsoft.com/office/officeart/2005/8/layout/vProcess5"/>
    <dgm:cxn modelId="{404BB0D9-AF0B-4A21-9D31-4EE657FFB29C}" type="presParOf" srcId="{1A79147C-4050-4DF2-9C81-91C1877903C2}" destId="{64B05C23-4315-4D6F-AE19-F2F8A31AC60F}" srcOrd="1" destOrd="0" presId="urn:microsoft.com/office/officeart/2005/8/layout/vProcess5"/>
    <dgm:cxn modelId="{3655E4FE-3BA1-4909-BEB9-6B605DDD549B}" type="presParOf" srcId="{1A79147C-4050-4DF2-9C81-91C1877903C2}" destId="{DBDEAB3E-3537-4706-B7EB-33400B8B4058}" srcOrd="2" destOrd="0" presId="urn:microsoft.com/office/officeart/2005/8/layout/vProcess5"/>
    <dgm:cxn modelId="{6C29F7C4-158C-41EC-873C-CC8C68112E2D}" type="presParOf" srcId="{1A79147C-4050-4DF2-9C81-91C1877903C2}" destId="{3B562073-BEA0-49A3-937E-09E6B962C06D}" srcOrd="3" destOrd="0" presId="urn:microsoft.com/office/officeart/2005/8/layout/vProcess5"/>
    <dgm:cxn modelId="{B4164C1D-9482-4172-9477-D40592DA71A2}" type="presParOf" srcId="{1A79147C-4050-4DF2-9C81-91C1877903C2}" destId="{EEC93F28-CB4F-40AF-B62E-E2BAF97FB4ED}" srcOrd="4" destOrd="0" presId="urn:microsoft.com/office/officeart/2005/8/layout/vProcess5"/>
    <dgm:cxn modelId="{2BE5782D-A5A6-46FD-8FC4-03B416735E35}" type="presParOf" srcId="{1A79147C-4050-4DF2-9C81-91C1877903C2}" destId="{9B56E39E-AD3C-4570-95DA-35927DC0FE15}" srcOrd="5" destOrd="0" presId="urn:microsoft.com/office/officeart/2005/8/layout/vProcess5"/>
    <dgm:cxn modelId="{5A06CF96-7873-435F-987F-04283D998702}" type="presParOf" srcId="{1A79147C-4050-4DF2-9C81-91C1877903C2}" destId="{3568E1EC-E3B1-4346-9EA1-BD1BBC27E468}" srcOrd="6" destOrd="0" presId="urn:microsoft.com/office/officeart/2005/8/layout/vProcess5"/>
    <dgm:cxn modelId="{D618A607-8B74-4E49-8841-F375542A39D0}" type="presParOf" srcId="{1A79147C-4050-4DF2-9C81-91C1877903C2}" destId="{8401E5F6-D518-4CB9-8AAD-812C6745C620}" srcOrd="7" destOrd="0" presId="urn:microsoft.com/office/officeart/2005/8/layout/vProcess5"/>
    <dgm:cxn modelId="{78AAB49E-BD28-4B7E-B783-74A7B71F16B3}" type="presParOf" srcId="{1A79147C-4050-4DF2-9C81-91C1877903C2}" destId="{BB6D9B00-3192-42CA-966B-280D4B79D0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5C23-4315-4D6F-AE19-F2F8A31AC60F}">
      <dsp:nvSpPr>
        <dsp:cNvPr id="0" name=""/>
        <dsp:cNvSpPr/>
      </dsp:nvSpPr>
      <dsp:spPr>
        <a:xfrm>
          <a:off x="0" y="0"/>
          <a:ext cx="5307975" cy="1386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noProof="0" dirty="0">
              <a:solidFill>
                <a:schemeClr val="tx2"/>
              </a:solidFill>
            </a:rPr>
            <a:t>DESEO DE LIBERTAD</a:t>
          </a:r>
          <a:endParaRPr lang="es-ES" sz="2000" b="1" kern="1200" noProof="0" dirty="0">
            <a:solidFill>
              <a:schemeClr val="tx2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Autonomía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Simple elección sin referentes ni valores</a:t>
          </a:r>
          <a:endParaRPr lang="es-ES" sz="2000" kern="1200" noProof="0" dirty="0">
            <a:solidFill>
              <a:schemeClr val="tx2">
                <a:lumMod val="90000"/>
                <a:lumOff val="10000"/>
              </a:schemeClr>
            </a:solidFill>
            <a:latin typeface="Bahnschrift SemiLight Condensed" panose="020B0502040204020203" pitchFamily="34" charset="0"/>
          </a:endParaRPr>
        </a:p>
      </dsp:txBody>
      <dsp:txXfrm>
        <a:off x="40596" y="40596"/>
        <a:ext cx="3812320" cy="1304857"/>
      </dsp:txXfrm>
    </dsp:sp>
    <dsp:sp modelId="{DBDEAB3E-3537-4706-B7EB-33400B8B4058}">
      <dsp:nvSpPr>
        <dsp:cNvPr id="0" name=""/>
        <dsp:cNvSpPr/>
      </dsp:nvSpPr>
      <dsp:spPr>
        <a:xfrm>
          <a:off x="468350" y="1617057"/>
          <a:ext cx="5307975" cy="1386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noProof="0" dirty="0">
              <a:solidFill>
                <a:schemeClr val="tx2"/>
              </a:solidFill>
            </a:rPr>
            <a:t>DESVINCULACIÓN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 Dios, la Iglesia</a:t>
          </a:r>
          <a:endParaRPr lang="es-ES" sz="2000" kern="1200" noProof="0" dirty="0">
            <a:solidFill>
              <a:schemeClr val="tx2">
                <a:lumMod val="90000"/>
                <a:lumOff val="10000"/>
              </a:schemeClr>
            </a:solidFill>
            <a:latin typeface="Bahnschrift SemiLight Condensed" panose="020B0502040204020203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 la verdad, de la ética, del bien común</a:t>
          </a:r>
        </a:p>
      </dsp:txBody>
      <dsp:txXfrm>
        <a:off x="508946" y="1657653"/>
        <a:ext cx="3857500" cy="1304857"/>
      </dsp:txXfrm>
    </dsp:sp>
    <dsp:sp modelId="{3B562073-BEA0-49A3-937E-09E6B962C06D}">
      <dsp:nvSpPr>
        <dsp:cNvPr id="0" name=""/>
        <dsp:cNvSpPr/>
      </dsp:nvSpPr>
      <dsp:spPr>
        <a:xfrm>
          <a:off x="936701" y="3234114"/>
          <a:ext cx="5307975" cy="1386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noProof="0" dirty="0">
              <a:solidFill>
                <a:schemeClr val="tx2"/>
              </a:solidFill>
            </a:rPr>
            <a:t>EFECTOS</a:t>
          </a:r>
          <a:endParaRPr lang="es-ES" sz="2000" b="1" kern="1200" noProof="0" dirty="0">
            <a:solidFill>
              <a:schemeClr val="tx2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Debilidad psicológica, menos libertad, más vulnerabilidad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noProof="0" dirty="0">
              <a:solidFill>
                <a:schemeClr val="tx2">
                  <a:lumMod val="90000"/>
                  <a:lumOff val="10000"/>
                </a:schemeClr>
              </a:solidFill>
              <a:latin typeface="Bahnschrift SemiLight Condensed" panose="020B0502040204020203" pitchFamily="34" charset="0"/>
            </a:rPr>
            <a:t>Sociedad más individualista: corrupción, injusticia, marginación…</a:t>
          </a:r>
        </a:p>
      </dsp:txBody>
      <dsp:txXfrm>
        <a:off x="977297" y="3274710"/>
        <a:ext cx="3857500" cy="1304857"/>
      </dsp:txXfrm>
    </dsp:sp>
    <dsp:sp modelId="{EEC93F28-CB4F-40AF-B62E-E2BAF97FB4ED}">
      <dsp:nvSpPr>
        <dsp:cNvPr id="0" name=""/>
        <dsp:cNvSpPr/>
      </dsp:nvSpPr>
      <dsp:spPr>
        <a:xfrm>
          <a:off x="4407043" y="1051087"/>
          <a:ext cx="900931" cy="90093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  <a:alpha val="97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noProof="0" dirty="0"/>
        </a:p>
      </dsp:txBody>
      <dsp:txXfrm>
        <a:off x="4609752" y="1051087"/>
        <a:ext cx="495513" cy="677951"/>
      </dsp:txXfrm>
    </dsp:sp>
    <dsp:sp modelId="{9B56E39E-AD3C-4570-95DA-35927DC0FE15}">
      <dsp:nvSpPr>
        <dsp:cNvPr id="0" name=""/>
        <dsp:cNvSpPr/>
      </dsp:nvSpPr>
      <dsp:spPr>
        <a:xfrm>
          <a:off x="4875394" y="2658904"/>
          <a:ext cx="900931" cy="90093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noProof="0" dirty="0"/>
        </a:p>
      </dsp:txBody>
      <dsp:txXfrm>
        <a:off x="5078103" y="2658904"/>
        <a:ext cx="495513" cy="67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A2B0A8C-8A53-47B4-87FE-FD79F4450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FD2F75-4723-4D19-A015-F710FC181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538F-2982-46F2-A990-44797FC6FAAC}" type="datetimeFigureOut">
              <a:rPr lang="es-ES" smtClean="0"/>
              <a:t>20/01/2023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6006D7-62CB-4D89-BF31-E9DAAA66EC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05524A-0755-493F-86EA-B64E8BCEAC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67EF-1F22-479A-A30D-ECB88629F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0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E0F5-9CEC-4A9B-99CB-234ED36F092B}" type="datetimeFigureOut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09DD-49B9-4AED-B9AE-7CD4AE12A89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58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2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27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20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33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058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3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16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7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303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39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22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037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690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450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81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17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99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59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4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3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37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6" title="círculo festonead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25BFA2B-6C97-4274-9B25-DC9FD34D54F9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Rectángulo 12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4B999-2564-4963-94EE-ADD2E7066A39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51CF8-631D-4B47-AA5C-F99AC1E2F82F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67396-6ED7-4972-8F6C-17988EB6F464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6AE8780-DE7D-4E83-9280-17932B0D9AF8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7" name="Grupo 6" title="borde izquierdo festoneado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bre 6" title="borde izquierdo festoneado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bre 11" title="festón izquierdo en líne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6ADA7-B5C6-4479-BCA8-9D6C53FF986F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D6DDF3-0870-49B4-A975-1177E6451243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D2E76-06C8-485F-897F-084AC2373803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93613-DC2C-4AC9-86FE-2526792A8FB3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3A243A79-D3F7-4E03-8A3D-562B962C8110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Rectángulo 7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2CC2DD58-C88F-495D-ABDF-408550770A73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C479BF8-5CD6-4FD5-956A-091F0350A070}" type="datetime1">
              <a:rPr lang="es-ES" noProof="0" smtClean="0"/>
              <a:t>20/01/2023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Forma libre 6" title="Borde izquierdo festoneado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46" y="577865"/>
            <a:ext cx="6339840" cy="465655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6500" dirty="0"/>
              <a:t>LAS ASOCIACIONES DE AA.AA.DB. COMO “MINORÍAS CREATIVAS”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06461" y="5812281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Vocalía nacional de formación</a:t>
            </a:r>
          </a:p>
        </p:txBody>
      </p:sp>
      <p:sp>
        <p:nvSpPr>
          <p:cNvPr id="40" name="Forma libre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D3B7FE-8C35-4EC2-BFB5-E753A86F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18" y="577865"/>
            <a:ext cx="467605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4000" dirty="0"/>
              <a:t>CÓMO ACTUAR LOS HIJOS DE DON BOSCO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37369" y="724567"/>
            <a:ext cx="6864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3600" b="1" dirty="0">
                <a:solidFill>
                  <a:srgbClr val="0070C0"/>
                </a:solidFill>
              </a:rPr>
              <a:t>La reconstrucción del tejido social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4431879"/>
            <a:ext cx="3619048" cy="19047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1318BA-F873-08D1-F00A-9F7C5A9C8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28" y="2355783"/>
            <a:ext cx="5224493" cy="34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1679" y="2211687"/>
            <a:ext cx="36867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El destino de una sociedad depende siempre de las minorías creativas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0"/>
            <a:ext cx="3619048" cy="19047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620939-BC49-01AA-410D-17AB39E7F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281" y="379379"/>
            <a:ext cx="3572499" cy="26459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EAE503-0374-2FD8-F1A1-8C84066CB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929" y="3742412"/>
            <a:ext cx="1714500" cy="248602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236C03-E28A-F573-0E9F-F45876428EB1}"/>
              </a:ext>
            </a:extLst>
          </p:cNvPr>
          <p:cNvSpPr txBox="1"/>
          <p:nvPr/>
        </p:nvSpPr>
        <p:spPr>
          <a:xfrm>
            <a:off x="7198467" y="3742412"/>
            <a:ext cx="4533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“Los cambios de civilización que determinan un nuevo paradigma social no los promueven las grandes masas, sino pequeñas «minorías creativas» capaces de generar un nuevo tejido social”</a:t>
            </a:r>
          </a:p>
        </p:txBody>
      </p:sp>
    </p:spTree>
    <p:extLst>
      <p:ext uri="{BB962C8B-B14F-4D97-AF65-F5344CB8AC3E}">
        <p14:creationId xmlns:p14="http://schemas.microsoft.com/office/powerpoint/2010/main" val="25340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1679" y="2542427"/>
            <a:ext cx="36867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Diferenciarlo de los ambientes opresivos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0"/>
            <a:ext cx="3619048" cy="19047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6D6B1A-4941-5614-029F-7BBA0110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04" y="1450840"/>
            <a:ext cx="5715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0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75826" y="4776281"/>
            <a:ext cx="4520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Es una cultura sacramental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11" y="0"/>
            <a:ext cx="3619048" cy="19047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4674FA-A7E8-A09D-558D-A8500DE2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587" y="543063"/>
            <a:ext cx="3686783" cy="36867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E36944-DF38-356E-3C20-55CD99D31F53}"/>
              </a:ext>
            </a:extLst>
          </p:cNvPr>
          <p:cNvSpPr txBox="1"/>
          <p:nvPr/>
        </p:nvSpPr>
        <p:spPr>
          <a:xfrm>
            <a:off x="6741269" y="4776281"/>
            <a:ext cx="4520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Iluminan y proponen una nueva forma de vivir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AFC8C7-87B3-4233-FBDA-3EF08D889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170" y="1758117"/>
            <a:ext cx="4021394" cy="2677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52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68411" y="3700019"/>
            <a:ext cx="10382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-ES" sz="2300" b="1" dirty="0">
                <a:latin typeface="Arial Black" panose="020B0A04020102020204" pitchFamily="34" charset="0"/>
              </a:rPr>
              <a:t>Genera espacios y tiempos de arraigo. Penetra y transforma.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-ES" sz="2300" b="1" dirty="0">
                <a:latin typeface="Arial Black" panose="020B0A04020102020204" pitchFamily="34" charset="0"/>
              </a:rPr>
              <a:t>No significa opinar, sino pensar e incluso sentir lo mismo.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-ES" sz="2300" b="1" dirty="0">
                <a:latin typeface="Arial Black" panose="020B0A04020102020204" pitchFamily="34" charset="0"/>
              </a:rPr>
              <a:t>Un mismo don, una relación personal y trabajar comprometido.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-ES" sz="2300" b="1" dirty="0">
                <a:latin typeface="Arial Black" panose="020B0A04020102020204" pitchFamily="34" charset="0"/>
              </a:rPr>
              <a:t>Lo esencial es lo común, no lo que nos separa: la fe.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0"/>
            <a:ext cx="3619048" cy="19047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C85BFD-480A-9B1A-FBAF-D342CD6EF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47" y="212532"/>
            <a:ext cx="5512416" cy="321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0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218521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4000" dirty="0"/>
              <a:t>LA FE COMO ILUMINACIÓN EXISTENCIAL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66552" y="1113674"/>
            <a:ext cx="686448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2060"/>
                </a:solidFill>
              </a:rPr>
              <a:t>Luz de memoria que precede y desvela nuevos horizontes.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2060"/>
                </a:solidFill>
              </a:rPr>
              <a:t>La fe “ve” en la medida en la que camina, es la roca sobre la que construir.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2060"/>
                </a:solidFill>
              </a:rPr>
              <a:t>La fe, sin verdad, no salva.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2060"/>
                </a:solidFill>
              </a:rPr>
              <a:t>La fe no es estática, nos pone en camino.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2060"/>
                </a:solidFill>
              </a:rPr>
              <a:t>Exige una continua conversión.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F31208-9499-4740-30E2-FCF7AD8B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36" y="2766180"/>
            <a:ext cx="2819686" cy="39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A13E829-CE57-80ED-CF97-783B3AE6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021" y="330994"/>
            <a:ext cx="6712085" cy="6203004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F45593AF-2411-F7E9-1CCA-DEE8B113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51" y="1760706"/>
            <a:ext cx="3092115" cy="1196671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La dimensión del laicado y el ser levadura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986D78-305B-C07A-4166-79CDA988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904" y="3322292"/>
            <a:ext cx="4376211" cy="246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749D0C3-07BE-AA9D-546B-F1F0FA558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185" y="4387174"/>
            <a:ext cx="3246997" cy="229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0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FAB5E3-C99B-0C1F-4D6F-834580E1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75" y="0"/>
            <a:ext cx="1028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46" y="617562"/>
            <a:ext cx="4760014" cy="218521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4000" dirty="0">
                <a:solidFill>
                  <a:schemeClr val="bg1"/>
                </a:solidFill>
              </a:rPr>
              <a:t>COMPROMISO DEL ANUNCIO DE LA BUENA NUEVA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0B1D96-9522-2F39-238F-3C9A669C0DAE}"/>
              </a:ext>
            </a:extLst>
          </p:cNvPr>
          <p:cNvSpPr txBox="1">
            <a:spLocks/>
          </p:cNvSpPr>
          <p:nvPr/>
        </p:nvSpPr>
        <p:spPr>
          <a:xfrm>
            <a:off x="6637561" y="4203826"/>
            <a:ext cx="4760014" cy="21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 EN SOLITARIO:</a:t>
            </a:r>
          </a:p>
          <a:p>
            <a:pPr algn="ctr"/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FORMANDO PARTE DE LAS MINORÍAS CREATIVAS</a:t>
            </a:r>
          </a:p>
        </p:txBody>
      </p:sp>
    </p:spTree>
    <p:extLst>
      <p:ext uri="{BB962C8B-B14F-4D97-AF65-F5344CB8AC3E}">
        <p14:creationId xmlns:p14="http://schemas.microsoft.com/office/powerpoint/2010/main" val="1468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0F00BDC-CFBF-6622-4AA2-480FF092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57" y="0"/>
            <a:ext cx="9156970" cy="6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98" y="209001"/>
            <a:ext cx="3164678" cy="1250148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/>
              <a:t>CONCLUSIÓN</a:t>
            </a:r>
          </a:p>
        </p:txBody>
      </p:sp>
      <p:pic>
        <p:nvPicPr>
          <p:cNvPr id="2050" name="Picture 2" descr="610,286 imágenes de Fogata - Imágenes, fotos y vectores de stock |  Shutterstock">
            <a:extLst>
              <a:ext uri="{FF2B5EF4-FFF2-40B4-BE49-F238E27FC236}">
                <a16:creationId xmlns:a16="http://schemas.microsoft.com/office/drawing/2014/main" id="{EA02C618-4666-70E2-1542-2F045742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"/>
          <a:stretch/>
        </p:blipFill>
        <p:spPr bwMode="auto">
          <a:xfrm>
            <a:off x="1199682" y="1216101"/>
            <a:ext cx="4149720" cy="2986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49BD34-461B-7556-653D-A1C309AC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917" y="4310367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E944BD-5F5A-5A93-4F47-2C42361B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600" y="1216101"/>
            <a:ext cx="4474435" cy="223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F28E37-48CF-9EF7-9BFE-E4D7CAB36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835" y="3718195"/>
            <a:ext cx="2877157" cy="287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2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bre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4" y="0"/>
            <a:ext cx="10635226" cy="6858000"/>
          </a:xfrm>
          <a:prstGeom prst="rect">
            <a:avLst/>
          </a:prstGeom>
        </p:spPr>
      </p:pic>
      <p:sp>
        <p:nvSpPr>
          <p:cNvPr id="80" name="Forma libre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5" y="430867"/>
            <a:ext cx="5111096" cy="712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es-ES" sz="4000" dirty="0"/>
              <a:t>INTRODUCCIÓN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954413" y="1346200"/>
            <a:ext cx="4800600" cy="1092200"/>
          </a:xfrm>
        </p:spPr>
        <p:txBody>
          <a:bodyPr/>
          <a:lstStyle/>
          <a:p>
            <a:r>
              <a:rPr lang="es-ES" dirty="0"/>
              <a:t>Fin de la Navidad = vuelta a la rutina</a:t>
            </a:r>
          </a:p>
          <a:p>
            <a:r>
              <a:rPr lang="es-ES" dirty="0"/>
              <a:t>El Espíritu Navideño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4" y="2240179"/>
            <a:ext cx="5137184" cy="4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8709384-5979-4A99-DDA4-E6E1E2A4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21" y="0"/>
            <a:ext cx="1217130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3926"/>
            <a:ext cx="6361889" cy="1250148"/>
          </a:xfrm>
        </p:spPr>
        <p:txBody>
          <a:bodyPr rtlCol="0" anchor="ctr">
            <a:noAutofit/>
          </a:bodyPr>
          <a:lstStyle/>
          <a:p>
            <a:pPr marL="180340" marR="180340" indent="540385" algn="ctr" fontAlgn="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spc="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“Yo diría que normalmente son las minorías creativas las que determinan el futuro, y en este sentido, la Iglesia Católica debe comprenderse como minoría creativa que tiene una herencia de valores que no son algo del pasado, sino una realidad muy viva y actual”. (26/09/2009)</a:t>
            </a:r>
            <a:endParaRPr lang="es-E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36" y="887577"/>
            <a:ext cx="5077838" cy="1250148"/>
          </a:xfrm>
        </p:spPr>
        <p:txBody>
          <a:bodyPr rtlCol="0" anchor="ctr">
            <a:noAutofit/>
          </a:bodyPr>
          <a:lstStyle/>
          <a:p>
            <a:pPr marL="180340" marR="180340" indent="540385" algn="ctr" fontAlgn="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spc="2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PARA LA REFLEXIÓN</a:t>
            </a:r>
            <a:endParaRPr lang="es-E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403C80-106E-3124-C65D-542F21A8F02D}"/>
              </a:ext>
            </a:extLst>
          </p:cNvPr>
          <p:cNvSpPr txBox="1"/>
          <p:nvPr/>
        </p:nvSpPr>
        <p:spPr>
          <a:xfrm>
            <a:off x="1420237" y="2373549"/>
            <a:ext cx="103307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¿Cómo has vivido esta Navidad?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¿Cuál es el análisis que haces del panorama actual?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¿Cuáles son las soluciones o formas de actuar ante la situación actual?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¿Estás convencido de que los AA.AA.DB. podemos cambiar la sociedad según el concepto de “minoría creativa”?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¿Qué papel juega la fe en este proceso de iluminación humana?</a:t>
            </a:r>
          </a:p>
        </p:txBody>
      </p:sp>
    </p:spTree>
    <p:extLst>
      <p:ext uri="{BB962C8B-B14F-4D97-AF65-F5344CB8AC3E}">
        <p14:creationId xmlns:p14="http://schemas.microsoft.com/office/powerpoint/2010/main" val="63449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ángulo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/>
          </a:p>
        </p:txBody>
      </p:sp>
      <p:sp>
        <p:nvSpPr>
          <p:cNvPr id="12" name="Forma libre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>
                <a:solidFill>
                  <a:srgbClr val="2A1A00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213175" cy="785904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es-E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Vocalía nacional de formación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EBBD31-7D4C-4409-20D3-A8EE21BA1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946" y="1411696"/>
            <a:ext cx="3793786" cy="3793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8" y="0"/>
            <a:ext cx="1109414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254667"/>
            <a:ext cx="3802921" cy="1447133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>
                <a:solidFill>
                  <a:schemeClr val="bg1"/>
                </a:solidFill>
              </a:rPr>
              <a:t>Los niños hoy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79" y="1600200"/>
            <a:ext cx="8230577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254667"/>
            <a:ext cx="3802921" cy="1447133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>
                <a:solidFill>
                  <a:schemeClr val="bg1"/>
                </a:solidFill>
              </a:rPr>
              <a:t>Los niños hoy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2" y="393701"/>
            <a:ext cx="11757638" cy="614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78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/>
              <a:t>Pregúntate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16400" y="1130300"/>
            <a:ext cx="7366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600" dirty="0"/>
              <a:t>¿Cómo has vivido esta Navidad?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600" dirty="0"/>
              <a:t>¿Vas a hacer realidad el mensaje de la Epifanía o seguirás tu rutina?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600" dirty="0"/>
              <a:t>¿Qué papel jugamos los AA.AA.DB. en este contexto?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600" dirty="0"/>
              <a:t>¿A qué o quiénes le estamos dando </a:t>
            </a:r>
            <a:r>
              <a:rPr lang="es-ES" sz="3600" dirty="0" err="1"/>
              <a:t>likes</a:t>
            </a:r>
            <a:r>
              <a:rPr lang="es-ES" sz="3600" dirty="0"/>
              <a:t> o </a:t>
            </a:r>
            <a:r>
              <a:rPr lang="es-ES" sz="3600" dirty="0" err="1"/>
              <a:t>follow</a:t>
            </a:r>
            <a:r>
              <a:rPr lang="es-ES" sz="3600" dirty="0"/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64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89" y="0"/>
            <a:ext cx="8972550" cy="564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33429" y="5448300"/>
            <a:ext cx="8187071" cy="1176115"/>
          </a:xfrm>
        </p:spPr>
        <p:txBody>
          <a:bodyPr>
            <a:normAutofit/>
          </a:bodyPr>
          <a:lstStyle/>
          <a:p>
            <a:r>
              <a:rPr lang="es-ES" sz="6600" dirty="0"/>
              <a:t>PANORAMA ACTUAL</a:t>
            </a:r>
          </a:p>
        </p:txBody>
      </p:sp>
    </p:spTree>
    <p:extLst>
      <p:ext uri="{BB962C8B-B14F-4D97-AF65-F5344CB8AC3E}">
        <p14:creationId xmlns:p14="http://schemas.microsoft.com/office/powerpoint/2010/main" val="6602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11" y="505795"/>
            <a:ext cx="10178322" cy="107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sz="4000" dirty="0"/>
              <a:t>POSMODERNIDAD</a:t>
            </a:r>
          </a:p>
        </p:txBody>
      </p:sp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540" r="10540"/>
          <a:stretch/>
        </p:blipFill>
        <p:spPr>
          <a:xfrm>
            <a:off x="7620856" y="1042737"/>
            <a:ext cx="3837718" cy="4862763"/>
          </a:xfrm>
          <a:prstGeom prst="rect">
            <a:avLst/>
          </a:prstGeom>
        </p:spPr>
      </p:pic>
      <p:graphicFrame>
        <p:nvGraphicFramePr>
          <p:cNvPr id="9" name="Marcador de posición de contenido 8" descr="Esquema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9174849"/>
              </p:ext>
            </p:extLst>
          </p:nvPr>
        </p:nvGraphicFramePr>
        <p:xfrm>
          <a:off x="1335787" y="1285337"/>
          <a:ext cx="6244677" cy="462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6275"/>
            <a:ext cx="10178322" cy="746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sz="4000" dirty="0"/>
              <a:t>PANORAMA ACTUAL</a:t>
            </a:r>
          </a:p>
        </p:txBody>
      </p:sp>
      <p:pic>
        <p:nvPicPr>
          <p:cNvPr id="6" name="Marcador de posición de contenido 5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167787" y="2182213"/>
            <a:ext cx="4800599" cy="3723287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5B5E8A2-1257-9DF4-A83C-B89E2EB22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47173" y="2182213"/>
            <a:ext cx="4283743" cy="3723287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E10C75-1EED-5967-8D45-5E7D2A7E3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913" y="382385"/>
            <a:ext cx="2314489" cy="308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4000" dirty="0"/>
              <a:t>CÓMO ACTUAR LOS HIJOS DE DON BOSCO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37369" y="724567"/>
            <a:ext cx="68644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3600" b="1" dirty="0">
                <a:solidFill>
                  <a:srgbClr val="0070C0"/>
                </a:solidFill>
              </a:rPr>
              <a:t>Es necesario rescatar a la persona desde una visión integral del ser humano.</a:t>
            </a:r>
          </a:p>
          <a:p>
            <a:pPr>
              <a:spcAft>
                <a:spcPts val="1200"/>
              </a:spcAft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1E435F-0977-4FDE-8B6D-0AAC6623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4431879"/>
            <a:ext cx="3619048" cy="19047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DD99BE-2E16-A499-2C95-657C8891B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385" y="2766180"/>
            <a:ext cx="3749810" cy="34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Insigni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Insignia de guardería</Template>
  <TotalTime>0</TotalTime>
  <Words>518</Words>
  <Application>Microsoft Office PowerPoint</Application>
  <PresentationFormat>Panorámica</PresentationFormat>
  <Paragraphs>79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Bahnschrift SemiLight Condensed</vt:lpstr>
      <vt:lpstr>Berlin Sans FB Demi</vt:lpstr>
      <vt:lpstr>Calibri</vt:lpstr>
      <vt:lpstr>Gill Sans MT</vt:lpstr>
      <vt:lpstr>Impact</vt:lpstr>
      <vt:lpstr>Times New Roman</vt:lpstr>
      <vt:lpstr>Insignia</vt:lpstr>
      <vt:lpstr>LAS ASOCIACIONES DE AA.AA.DB. COMO “MINORÍAS CREATIVAS”</vt:lpstr>
      <vt:lpstr>INTRODUCCIÓN</vt:lpstr>
      <vt:lpstr>Los niños hoy</vt:lpstr>
      <vt:lpstr>Los niños hoy</vt:lpstr>
      <vt:lpstr>Pregúntate</vt:lpstr>
      <vt:lpstr>PANORAMA ACTUAL</vt:lpstr>
      <vt:lpstr>POSMODERNIDAD</vt:lpstr>
      <vt:lpstr>PANORAMA ACTUAL</vt:lpstr>
      <vt:lpstr>CÓMO ACTUAR LOS HIJOS DE DON BOSCO</vt:lpstr>
      <vt:lpstr>CÓMO ACTUAR LOS HIJOS DE DON BOSCO</vt:lpstr>
      <vt:lpstr>Presentación de PowerPoint</vt:lpstr>
      <vt:lpstr>Presentación de PowerPoint</vt:lpstr>
      <vt:lpstr>Presentación de PowerPoint</vt:lpstr>
      <vt:lpstr>Presentación de PowerPoint</vt:lpstr>
      <vt:lpstr>LA FE COMO ILUMINACIÓN EXISTENCIAL</vt:lpstr>
      <vt:lpstr>La dimensión del laicado y el ser levadura</vt:lpstr>
      <vt:lpstr>COMPROMISO DEL ANUNCIO DE LA BUENA NUEVA</vt:lpstr>
      <vt:lpstr>Presentación de PowerPoint</vt:lpstr>
      <vt:lpstr>CONCLUSIÓN</vt:lpstr>
      <vt:lpstr>“Yo diría que normalmente son las minorías creativas las que determinan el futuro, y en este sentido, la Iglesia Católica debe comprenderse como minoría creativa que tiene una herencia de valores que no son algo del pasado, sino una realidad muy viva y actual”. (26/09/2009)</vt:lpstr>
      <vt:lpstr>PARA LA REFLEXIÓN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2023-01-19T19:51:46Z</dcterms:created>
  <dcterms:modified xsi:type="dcterms:W3CDTF">2023-01-20T16:17:37Z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