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73" r:id="rId9"/>
    <p:sldId id="263" r:id="rId10"/>
    <p:sldId id="274" r:id="rId11"/>
    <p:sldId id="275" r:id="rId12"/>
    <p:sldId id="276" r:id="rId13"/>
    <p:sldId id="264" r:id="rId14"/>
    <p:sldId id="277" r:id="rId15"/>
    <p:sldId id="266" r:id="rId16"/>
    <p:sldId id="278" r:id="rId17"/>
    <p:sldId id="267" r:id="rId18"/>
    <p:sldId id="279" r:id="rId19"/>
    <p:sldId id="269" r:id="rId20"/>
    <p:sldId id="280" r:id="rId21"/>
    <p:sldId id="25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48"/>
    <a:srgbClr val="EEF4E8"/>
    <a:srgbClr val="8DDCE0"/>
    <a:srgbClr val="009900"/>
    <a:srgbClr val="CC3300"/>
    <a:srgbClr val="EA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1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5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25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0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2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3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4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6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3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7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4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7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5C7CD1-B736-66CC-DE46-2638AA220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9017F9-0B57-BEF2-595E-C214E02A6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9189" y="365760"/>
            <a:ext cx="8342811" cy="111631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 INTELIGENCIA EMOCIONAL EN</a:t>
            </a:r>
            <a:br>
              <a:rPr lang="es-E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LAS ASOCIACIONES DE LOS AA.AA.DB.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5B8D3E-C9D9-901E-B9BD-12F99C730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0988" y="2757248"/>
            <a:ext cx="5464629" cy="1343503"/>
          </a:xfrm>
        </p:spPr>
        <p:txBody>
          <a:bodyPr>
            <a:noAutofit/>
          </a:bodyPr>
          <a:lstStyle/>
          <a:p>
            <a:pPr algn="r"/>
            <a:r>
              <a:rPr lang="es-E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Confederación Nacional de AA.AA.DB.</a:t>
            </a:r>
          </a:p>
          <a:p>
            <a:pPr algn="r"/>
            <a:r>
              <a:rPr lang="es-E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Vocalía de Formación</a:t>
            </a:r>
          </a:p>
          <a:p>
            <a:pPr algn="r"/>
            <a:r>
              <a:rPr lang="es-E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23 de febrero de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16C4F5-A360-B342-FD89-EA63BF9F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032" y="4525346"/>
            <a:ext cx="2182585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0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4DCE-6FA8-996E-E97E-9F8CA789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CAC6C-FAC9-837A-9F3F-D2B8D34B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49987"/>
            <a:ext cx="10058989" cy="1280890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CARACTERES APLICABLES A LOS AA.AA.DB.</a:t>
            </a:r>
            <a:br>
              <a:rPr lang="es-ES" b="1" dirty="0">
                <a:solidFill>
                  <a:srgbClr val="CC3300"/>
                </a:solidFill>
              </a:rPr>
            </a:br>
            <a:r>
              <a:rPr lang="es-ES" b="1" dirty="0">
                <a:solidFill>
                  <a:srgbClr val="CC3300"/>
                </a:solidFill>
              </a:rPr>
              <a:t>A) Intención positiva de las emociones</a:t>
            </a:r>
            <a:endParaRPr lang="es-ES" sz="2600" b="1" dirty="0">
              <a:solidFill>
                <a:srgbClr val="CC3300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2D10D-EE91-6ED1-E3FA-4C61848D7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69130"/>
              </p:ext>
            </p:extLst>
          </p:nvPr>
        </p:nvGraphicFramePr>
        <p:xfrm>
          <a:off x="934720" y="1886614"/>
          <a:ext cx="10551886" cy="442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675">
                  <a:extLst>
                    <a:ext uri="{9D8B030D-6E8A-4147-A177-3AD203B41FA5}">
                      <a16:colId xmlns:a16="http://schemas.microsoft.com/office/drawing/2014/main" val="2508644210"/>
                    </a:ext>
                  </a:extLst>
                </a:gridCol>
                <a:gridCol w="7705211">
                  <a:extLst>
                    <a:ext uri="{9D8B030D-6E8A-4147-A177-3AD203B41FA5}">
                      <a16:colId xmlns:a16="http://schemas.microsoft.com/office/drawing/2014/main" val="148822345"/>
                    </a:ext>
                  </a:extLst>
                </a:gridCol>
              </a:tblGrid>
              <a:tr h="40753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EMOCIÓN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INTENCIÓN POSITIVA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90817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ALEGRÍA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Vínculo con los demás. Salud y bienestar.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07262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CONFIANZA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Tenemos todos los recursos. Energía para construir y crear.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43635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TRISTEZA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La pérdida es importante, tomamos consciencia.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80648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RABIA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Límites para protegernos.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87072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Transgresión de los valores. Nos alejamos de lo que nos daña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22842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SORPRESA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Información de lo que no va a producirse. Atención a lo inesperado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13030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MIEDO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Analiza nuestros recursos. Es un aviso para cuidarnos, peligro.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2063"/>
                  </a:ext>
                </a:extLst>
              </a:tr>
              <a:tr h="5024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</a:rPr>
                        <a:t>Vinculación plena. Conexión y energía con el mundo.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7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8738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80F17-012D-3DC3-9836-DB38D3134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r qué es tan importante la interconexión en el centro de datos? | Data  Center Market">
            <a:extLst>
              <a:ext uri="{FF2B5EF4-FFF2-40B4-BE49-F238E27FC236}">
                <a16:creationId xmlns:a16="http://schemas.microsoft.com/office/drawing/2014/main" id="{25F37EF3-1E0C-AFA6-1F96-FC789678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828800"/>
            <a:ext cx="11076681" cy="48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AD2A40-E0C9-639B-F72F-680839DD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49987"/>
            <a:ext cx="10058989" cy="1280890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CARACTERES APLICABLES A LOS AA.AA.DB.</a:t>
            </a:r>
            <a:br>
              <a:rPr lang="es-ES" b="1" dirty="0">
                <a:solidFill>
                  <a:srgbClr val="CC3300"/>
                </a:solidFill>
              </a:rPr>
            </a:br>
            <a:r>
              <a:rPr lang="es-ES" b="1" dirty="0">
                <a:solidFill>
                  <a:srgbClr val="CC3300"/>
                </a:solidFill>
              </a:rPr>
              <a:t>B) Interconexión de las emociones</a:t>
            </a:r>
            <a:endParaRPr lang="es-ES" sz="2600" b="1" dirty="0">
              <a:solidFill>
                <a:srgbClr val="CC33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D0017F-1E9D-E309-935B-6AE6F60728C7}"/>
              </a:ext>
            </a:extLst>
          </p:cNvPr>
          <p:cNvSpPr txBox="1"/>
          <p:nvPr/>
        </p:nvSpPr>
        <p:spPr>
          <a:xfrm>
            <a:off x="670560" y="2714754"/>
            <a:ext cx="116943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Todas las emociones están interconectadas.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Nos enseñaron a bloquearlas, no a gestionarlas.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Bloquear = No permitir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↝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repercute en otra emoción.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Entender qué te dicen las emociones y aprender a vivir con ellas.</a:t>
            </a:r>
          </a:p>
        </p:txBody>
      </p:sp>
    </p:spTree>
    <p:extLst>
      <p:ext uri="{BB962C8B-B14F-4D97-AF65-F5344CB8AC3E}">
        <p14:creationId xmlns:p14="http://schemas.microsoft.com/office/powerpoint/2010/main" val="2613365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FEDFE-715A-FDFA-E434-9D034136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5A108-CFCB-3164-6E1D-8C51CF86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49987"/>
            <a:ext cx="10058989" cy="1280890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CARACTERES APLICABLES A LOS AA.AA.DB.</a:t>
            </a:r>
            <a:br>
              <a:rPr lang="es-ES" b="1" dirty="0">
                <a:solidFill>
                  <a:srgbClr val="CC3300"/>
                </a:solidFill>
              </a:rPr>
            </a:br>
            <a:r>
              <a:rPr lang="es-ES" b="1" dirty="0">
                <a:solidFill>
                  <a:srgbClr val="CC3300"/>
                </a:solidFill>
              </a:rPr>
              <a:t>C) La corporalidad de las emociones</a:t>
            </a:r>
            <a:endParaRPr lang="es-ES" sz="2600" b="1" dirty="0">
              <a:solidFill>
                <a:srgbClr val="CC33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95DBA8-B1F6-86C2-5599-5AC5A43C2BE6}"/>
              </a:ext>
            </a:extLst>
          </p:cNvPr>
          <p:cNvSpPr txBox="1"/>
          <p:nvPr/>
        </p:nvSpPr>
        <p:spPr>
          <a:xfrm>
            <a:off x="7813221" y="2313536"/>
            <a:ext cx="40179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Arial Narrow" panose="020B0606020202030204" pitchFamily="34" charset="0"/>
              </a:rPr>
              <a:t>Son una respuesta fisiológica a un estímulo.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Arial Narrow" panose="020B0606020202030204" pitchFamily="34" charset="0"/>
              </a:rPr>
              <a:t>Están a nivel del subconsciente.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Arial Narrow" panose="020B0606020202030204" pitchFamily="34" charset="0"/>
              </a:rPr>
              <a:t>Identificar cómo sientes las emociones te ayuda a identificarlas en los demás.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La Emoción es Movimiento | ～ Feldenkrais Barcelona®～Esther Niego">
            <a:extLst>
              <a:ext uri="{FF2B5EF4-FFF2-40B4-BE49-F238E27FC236}">
                <a16:creationId xmlns:a16="http://schemas.microsoft.com/office/drawing/2014/main" id="{E5472A8C-3C39-B408-66D4-639EA6A8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1918058"/>
            <a:ext cx="6992128" cy="46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76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8C20-7318-A487-71E4-DACB023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624110"/>
            <a:ext cx="10935445" cy="112131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AUTOGESTIÓN ES CLAVE PARA UNA BUENA IE EN NUESTRAS ASOCIACIONES</a:t>
            </a:r>
            <a:endParaRPr lang="es-E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23BCB-F967-FF45-6A71-3B6677ED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940" y="3680594"/>
            <a:ext cx="4021494" cy="2877593"/>
          </a:xfrm>
        </p:spPr>
        <p:txBody>
          <a:bodyPr>
            <a:normAutofit/>
          </a:bodyPr>
          <a:lstStyle/>
          <a:p>
            <a:r>
              <a:rPr lang="es-ES" sz="2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Identificar la emoción.</a:t>
            </a:r>
          </a:p>
          <a:p>
            <a:r>
              <a:rPr lang="es-ES" sz="2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Aceptarla.</a:t>
            </a:r>
          </a:p>
          <a:p>
            <a:r>
              <a:rPr lang="es-ES" sz="2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Regularla.</a:t>
            </a:r>
          </a:p>
          <a:p>
            <a:r>
              <a:rPr lang="es-ES" sz="2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Indagar.</a:t>
            </a:r>
          </a:p>
          <a:p>
            <a:r>
              <a:rPr lang="es-ES" sz="2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Actuar.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606C4-0AAD-758B-92FD-D018B0FADFBC}"/>
              </a:ext>
            </a:extLst>
          </p:cNvPr>
          <p:cNvSpPr txBox="1"/>
          <p:nvPr/>
        </p:nvSpPr>
        <p:spPr>
          <a:xfrm>
            <a:off x="569167" y="1665360"/>
            <a:ext cx="107550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200" dirty="0"/>
              <a:t>Autogestión: característica principal de una Asociación emocionalmente inteligente</a:t>
            </a:r>
          </a:p>
          <a:p>
            <a:pPr algn="ctr">
              <a:spcAft>
                <a:spcPts val="1200"/>
              </a:spcAft>
            </a:pPr>
            <a:r>
              <a:rPr lang="es-ES" sz="2200" dirty="0"/>
              <a:t>Ayuda a interactuar empáticamente con su entorno asociativo</a:t>
            </a:r>
          </a:p>
          <a:p>
            <a:pPr algn="ctr">
              <a:spcAft>
                <a:spcPts val="1200"/>
              </a:spcAft>
            </a:pPr>
            <a:r>
              <a:rPr lang="es-ES" sz="2200" dirty="0"/>
              <a:t>Saber gestionar adecuadamente las emociones permite distinguir a un líder con IE</a:t>
            </a:r>
          </a:p>
          <a:p>
            <a:pPr algn="ctr"/>
            <a:r>
              <a:rPr lang="es-ES" sz="2200" b="1" dirty="0">
                <a:solidFill>
                  <a:srgbClr val="0000FF"/>
                </a:solidFill>
              </a:rPr>
              <a:t>PASOS PARA GESTIONAR ADECUADAMENTE LAS EMOCIONES</a:t>
            </a:r>
          </a:p>
        </p:txBody>
      </p:sp>
      <p:pic>
        <p:nvPicPr>
          <p:cNvPr id="5122" name="Picture 2" descr="La autogestión emocional">
            <a:extLst>
              <a:ext uri="{FF2B5EF4-FFF2-40B4-BE49-F238E27FC236}">
                <a16:creationId xmlns:a16="http://schemas.microsoft.com/office/drawing/2014/main" id="{9AA7A0FE-4933-7195-7DB4-5AABFA32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79" y="3674972"/>
            <a:ext cx="3483577" cy="2786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5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17812-A053-07A5-769E-AB3F4B05B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8F6AE-3ECE-D3CD-C800-EB9E6E31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36759"/>
            <a:ext cx="9601167" cy="67983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C3300"/>
                </a:solidFill>
              </a:rPr>
              <a:t>EL LÍDER EMOCIONALMENTE INTELIGENTE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42F9E-9109-3A3C-8B4F-1DC1249B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4990241"/>
            <a:ext cx="10524932" cy="1437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CUATRO ESCENARIOS PARA GESTIONAR EFICAZMENTE LAS RELACIONES INTRA-INTER PERSONALES</a:t>
            </a:r>
          </a:p>
          <a:p>
            <a:endParaRPr lang="es-ES" sz="30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66969ED-B3CB-6AFD-18EC-85D99DFB2A83}"/>
              </a:ext>
            </a:extLst>
          </p:cNvPr>
          <p:cNvSpPr txBox="1">
            <a:spLocks/>
          </p:cNvSpPr>
          <p:nvPr/>
        </p:nvSpPr>
        <p:spPr>
          <a:xfrm>
            <a:off x="1786794" y="1148950"/>
            <a:ext cx="9736511" cy="318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solidFill>
                  <a:srgbClr val="00004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LAS COMPETENCIAS DE UN LÍDER IE:</a:t>
            </a:r>
          </a:p>
          <a:p>
            <a:pPr marL="514350" indent="-514350">
              <a:buAutoNum type="alphaUcParenR"/>
            </a:pPr>
            <a:r>
              <a:rPr lang="es-ES" sz="2600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Autoconocimiento</a:t>
            </a:r>
          </a:p>
          <a:p>
            <a:pPr marL="514350" indent="-514350">
              <a:buAutoNum type="alphaUcParenR"/>
            </a:pPr>
            <a:r>
              <a:rPr lang="es-ES" sz="2600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Autogestión.</a:t>
            </a:r>
          </a:p>
          <a:p>
            <a:pPr marL="514350" indent="-514350">
              <a:buAutoNum type="alphaUcParenR"/>
            </a:pPr>
            <a:r>
              <a:rPr lang="es-ES" sz="2600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Sabe manejar las relaciones sociales.</a:t>
            </a:r>
          </a:p>
          <a:p>
            <a:pPr marL="514350" indent="-514350">
              <a:buAutoNum type="alphaUcParenR"/>
            </a:pPr>
            <a:r>
              <a:rPr lang="es-ES" sz="2600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Conoce e identifica sus emociones y las de los demás.</a:t>
            </a:r>
          </a:p>
          <a:p>
            <a:pPr marL="514350" indent="-514350">
              <a:buAutoNum type="alphaUcParenR"/>
            </a:pPr>
            <a:r>
              <a:rPr lang="es-ES" sz="2600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Automotivación.</a:t>
            </a:r>
          </a:p>
        </p:txBody>
      </p:sp>
      <p:pic>
        <p:nvPicPr>
          <p:cNvPr id="9218" name="Picture 2" descr="Qué me impulsa a actuar? - Enterapia Psicología">
            <a:extLst>
              <a:ext uri="{FF2B5EF4-FFF2-40B4-BE49-F238E27FC236}">
                <a16:creationId xmlns:a16="http://schemas.microsoft.com/office/drawing/2014/main" id="{FBE6CAC3-999E-64BF-30C3-7184C364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94" y="813047"/>
            <a:ext cx="3258611" cy="2443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8C20-7318-A487-71E4-DACB023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79" y="418969"/>
            <a:ext cx="9601167" cy="906110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1. GESTIÓN DE PERSONAS TÓXICAS</a:t>
            </a:r>
            <a:endParaRPr lang="es-ES" sz="2600" b="1" dirty="0">
              <a:solidFill>
                <a:srgbClr val="CC33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23BCB-F967-FF45-6A71-3B6677ED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159" y="4040155"/>
            <a:ext cx="9246669" cy="2135627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La expulsión como último recurso</a:t>
            </a:r>
          </a:p>
          <a:p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Trabajo conjunto para actitud neutra</a:t>
            </a:r>
          </a:p>
          <a:p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Herramientas: Asertividad, escucha empática, la comunicación no violenta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500A92-C5A1-9F7A-8E49-55D98C7E27DB}"/>
              </a:ext>
            </a:extLst>
          </p:cNvPr>
          <p:cNvSpPr txBox="1"/>
          <p:nvPr/>
        </p:nvSpPr>
        <p:spPr>
          <a:xfrm>
            <a:off x="646923" y="1333627"/>
            <a:ext cx="937415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Persona tóxica = Actitud tóxica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No ser cómplices con las actitudes tóxicas.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Consecuencias para el líder y el equipo.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u="sng" dirty="0"/>
              <a:t>Cómo actuar</a:t>
            </a:r>
            <a:r>
              <a:rPr lang="es-ES" sz="2800" b="1" dirty="0"/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DDEAE5-0183-A80C-1CDC-5B55F656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4460588"/>
            <a:ext cx="1525388" cy="152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ómo saber si estoy bajo la influencia de una persona tóxica">
            <a:extLst>
              <a:ext uri="{FF2B5EF4-FFF2-40B4-BE49-F238E27FC236}">
                <a16:creationId xmlns:a16="http://schemas.microsoft.com/office/drawing/2014/main" id="{694BD243-98AA-C521-2BC8-12F4E0FE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02" y="2108720"/>
            <a:ext cx="3507226" cy="1844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D5557-D7FA-D7FD-D322-87BE7BC0D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9BA53-FE3F-8959-EFA0-9B32DE77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79" y="418969"/>
            <a:ext cx="9601167" cy="906110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2. GESTIÓN DE CONFLICTOS Y PROBLEMAS</a:t>
            </a:r>
            <a:endParaRPr lang="es-ES" sz="2600" b="1" dirty="0">
              <a:solidFill>
                <a:srgbClr val="CC33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84D5C5-B237-7F0C-8A10-ACD0001F1A35}"/>
              </a:ext>
            </a:extLst>
          </p:cNvPr>
          <p:cNvSpPr txBox="1"/>
          <p:nvPr/>
        </p:nvSpPr>
        <p:spPr>
          <a:xfrm>
            <a:off x="646922" y="1333627"/>
            <a:ext cx="10360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Ante un PROBLEMA           REACCIÓN (Opción)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¿Qué es un problema para ti?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Existencia de problemas			Saber afrontarlos con IE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Enfrentarse al problema para resolverlo </a:t>
            </a:r>
            <a:r>
              <a:rPr lang="es-ES" sz="2000" b="1" dirty="0"/>
              <a:t>(cruda realidad)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/>
              <a:t>El EGO: Yo, antes que los demás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31A323B-BE3D-97F1-AA4C-5E6224C917BA}"/>
              </a:ext>
            </a:extLst>
          </p:cNvPr>
          <p:cNvCxnSpPr/>
          <p:nvPr/>
        </p:nvCxnSpPr>
        <p:spPr>
          <a:xfrm>
            <a:off x="4667794" y="1584960"/>
            <a:ext cx="7053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DFE5F27-34D0-6CEA-367F-70116AA7F435}"/>
              </a:ext>
            </a:extLst>
          </p:cNvPr>
          <p:cNvCxnSpPr/>
          <p:nvPr/>
        </p:nvCxnSpPr>
        <p:spPr>
          <a:xfrm>
            <a:off x="5373189" y="2782389"/>
            <a:ext cx="7053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El mándala de la resiliencia y Viktor Frankl | Acciónate">
            <a:extLst>
              <a:ext uri="{FF2B5EF4-FFF2-40B4-BE49-F238E27FC236}">
                <a16:creationId xmlns:a16="http://schemas.microsoft.com/office/drawing/2014/main" id="{F2C8965D-D9E3-2018-9421-FC4B86A6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49" y="4025306"/>
            <a:ext cx="5318917" cy="249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6EF615D-479F-1763-6510-0D6B50512EC5}"/>
              </a:ext>
            </a:extLst>
          </p:cNvPr>
          <p:cNvSpPr/>
          <p:nvPr/>
        </p:nvSpPr>
        <p:spPr>
          <a:xfrm>
            <a:off x="792480" y="4345575"/>
            <a:ext cx="1280160" cy="217714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Acción</a:t>
            </a:r>
          </a:p>
          <a:p>
            <a:pPr algn="ctr"/>
            <a:r>
              <a:rPr lang="es-ES" dirty="0"/>
              <a:t>Conflicto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E0B264B-9ED6-FF95-FBF8-64F50E6C1C43}"/>
              </a:ext>
            </a:extLst>
          </p:cNvPr>
          <p:cNvSpPr/>
          <p:nvPr/>
        </p:nvSpPr>
        <p:spPr>
          <a:xfrm>
            <a:off x="2277291" y="4345574"/>
            <a:ext cx="1280160" cy="2177143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Opción</a:t>
            </a:r>
          </a:p>
          <a:p>
            <a:pPr algn="ctr"/>
            <a:r>
              <a:rPr lang="es-ES" dirty="0"/>
              <a:t>Elección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1A222B9-6EC4-DEB6-F99A-4CFCE7552E81}"/>
              </a:ext>
            </a:extLst>
          </p:cNvPr>
          <p:cNvSpPr/>
          <p:nvPr/>
        </p:nvSpPr>
        <p:spPr>
          <a:xfrm>
            <a:off x="3762102" y="4345574"/>
            <a:ext cx="1280160" cy="2177143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Reacción</a:t>
            </a:r>
          </a:p>
          <a:p>
            <a:pPr algn="ctr"/>
            <a:r>
              <a:rPr lang="es-ES" sz="1700" dirty="0"/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36757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8C20-7318-A487-71E4-DACB023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35" y="458542"/>
            <a:ext cx="10412930" cy="90611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C3300"/>
                </a:solidFill>
              </a:rPr>
              <a:t>3. GESTIONAR CON OPTIMISMO INTELIGENTE</a:t>
            </a:r>
            <a:endParaRPr lang="es-ES" sz="2600" b="1" dirty="0">
              <a:solidFill>
                <a:srgbClr val="CC33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23BCB-F967-FF45-6A71-3B6677ED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42" y="1504034"/>
            <a:ext cx="7393921" cy="23203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OPTIMISMO COMO ACTITUD</a:t>
            </a:r>
          </a:p>
          <a:p>
            <a:pPr marL="0" indent="0" algn="ctr">
              <a:buNone/>
            </a:pPr>
            <a:r>
              <a:rPr lang="es-ES" sz="3200" dirty="0" err="1">
                <a:solidFill>
                  <a:schemeClr val="tx1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Opt</a:t>
            </a:r>
            <a:r>
              <a:rPr lang="es-ES" sz="3200" dirty="0">
                <a:solidFill>
                  <a:schemeClr val="tx1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. ILUSORIO </a:t>
            </a:r>
            <a:r>
              <a:rPr lang="es-ES" sz="2400" dirty="0">
                <a:solidFill>
                  <a:schemeClr val="tx1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(las cosas van a mejor)</a:t>
            </a:r>
          </a:p>
          <a:p>
            <a:pPr marL="0" indent="0" algn="ctr">
              <a:buNone/>
            </a:pPr>
            <a:r>
              <a:rPr lang="es-ES" sz="3000" dirty="0">
                <a:solidFill>
                  <a:schemeClr val="tx1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Vs.</a:t>
            </a:r>
          </a:p>
          <a:p>
            <a:pPr marL="0" indent="0" algn="ctr">
              <a:buNone/>
            </a:pPr>
            <a:r>
              <a:rPr lang="es-ES" sz="3200" dirty="0" err="1">
                <a:solidFill>
                  <a:schemeClr val="tx1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Opt</a:t>
            </a:r>
            <a:r>
              <a:rPr lang="es-ES" sz="3200" dirty="0">
                <a:solidFill>
                  <a:schemeClr val="tx1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. INTELIGENTE </a:t>
            </a:r>
            <a:r>
              <a:rPr lang="es-ES" sz="2400" dirty="0">
                <a:solidFill>
                  <a:schemeClr val="tx1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(centrado en la acción)</a:t>
            </a:r>
          </a:p>
          <a:p>
            <a:pPr marL="0" indent="0" algn="ctr">
              <a:buNone/>
            </a:pPr>
            <a:endParaRPr lang="es-ES" sz="2400" dirty="0">
              <a:solidFill>
                <a:schemeClr val="tx1"/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algn="ctr"/>
            <a:endParaRPr lang="es-ES" dirty="0"/>
          </a:p>
        </p:txBody>
      </p:sp>
      <p:pic>
        <p:nvPicPr>
          <p:cNvPr id="7" name="Picture 2" descr="Tomar acción masiva: 10 reglas básicas: Blog coaching y emprendimiento">
            <a:extLst>
              <a:ext uri="{FF2B5EF4-FFF2-40B4-BE49-F238E27FC236}">
                <a16:creationId xmlns:a16="http://schemas.microsoft.com/office/drawing/2014/main" id="{EE5C3139-C533-6B8E-71F3-D2666595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1" y="4137166"/>
            <a:ext cx="3653790" cy="2009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D6DE05-5813-C312-7C2E-E59D092BA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3" y="1609900"/>
            <a:ext cx="4186777" cy="4428987"/>
          </a:xfrm>
          <a:prstGeom prst="rect">
            <a:avLst/>
          </a:prstGeom>
        </p:spPr>
      </p:pic>
      <p:pic>
        <p:nvPicPr>
          <p:cNvPr id="2050" name="Picture 2" descr="Optimismo y pensamiento positivo mejoran la vida?">
            <a:extLst>
              <a:ext uri="{FF2B5EF4-FFF2-40B4-BE49-F238E27FC236}">
                <a16:creationId xmlns:a16="http://schemas.microsoft.com/office/drawing/2014/main" id="{7E7618F9-B000-B5B8-DDD3-A176D312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09" y="3824447"/>
            <a:ext cx="3028703" cy="25750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26623-D91B-AA5B-06FB-91D0A4AAC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C9700-61A2-890C-2DD4-934DF942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35" y="458542"/>
            <a:ext cx="10412930" cy="90611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C3300"/>
                </a:solidFill>
              </a:rPr>
              <a:t>3. GESTIONAR CON OPTIMISMO INTELIGENTE</a:t>
            </a:r>
            <a:endParaRPr lang="es-ES" sz="2600" b="1" dirty="0">
              <a:solidFill>
                <a:srgbClr val="CC33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39F91-5231-CD48-2F2F-E1D9BA3F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5" y="1504034"/>
            <a:ext cx="7020160" cy="391269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200" u="sng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CARACTERÍSTICAS</a:t>
            </a:r>
            <a:r>
              <a:rPr lang="es-ES" sz="32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algn="ctr"/>
            <a:r>
              <a:rPr lang="es-ES" sz="3200" dirty="0">
                <a:solidFill>
                  <a:schemeClr val="tx1"/>
                </a:solidFill>
                <a:latin typeface="Aptos Display" panose="020B0004020202020204" pitchFamily="34" charset="0"/>
                <a:cs typeface="Aharoni" panose="02010803020104030203" pitchFamily="2" charset="-79"/>
              </a:rPr>
              <a:t>Observa y acepta la realidad</a:t>
            </a:r>
          </a:p>
          <a:p>
            <a:pPr algn="ctr"/>
            <a:r>
              <a:rPr lang="es-ES" sz="3200" dirty="0">
                <a:ln>
                  <a:solidFill>
                    <a:schemeClr val="tx1"/>
                  </a:solidFill>
                </a:ln>
                <a:solidFill>
                  <a:srgbClr val="8DDCE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Elige el optimismo como actitud</a:t>
            </a:r>
          </a:p>
          <a:p>
            <a:pPr algn="ctr"/>
            <a:r>
              <a:rPr lang="es-ES" sz="32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Confía en la mejoría de las cosas</a:t>
            </a:r>
          </a:p>
          <a:p>
            <a:pPr algn="ctr"/>
            <a:r>
              <a:rPr lang="es-ES" sz="3200" dirty="0">
                <a:solidFill>
                  <a:srgbClr val="C0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Comportamientos creativos</a:t>
            </a:r>
          </a:p>
          <a:p>
            <a:pPr algn="ctr"/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Saca lo mejor de sí y de su equipo</a:t>
            </a:r>
          </a:p>
          <a:p>
            <a:pPr algn="ctr"/>
            <a:r>
              <a:rPr lang="es-ES" sz="3200" dirty="0">
                <a:solidFill>
                  <a:schemeClr val="tx1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Análisis con perspectiva y liviandad</a:t>
            </a:r>
          </a:p>
          <a:p>
            <a:pPr algn="ctr"/>
            <a:r>
              <a:rPr lang="es-ES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Desarrolla el sentido del humor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s-E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El sexto sentido: el sentido del humor">
            <a:extLst>
              <a:ext uri="{FF2B5EF4-FFF2-40B4-BE49-F238E27FC236}">
                <a16:creationId xmlns:a16="http://schemas.microsoft.com/office/drawing/2014/main" id="{257A49A9-2EC3-E7BF-D4F7-0A46ABFF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41" y="3264439"/>
            <a:ext cx="5047088" cy="2838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an Bosco: Aquí hacemos consistir la santidad en estar siempre alegres....">
            <a:extLst>
              <a:ext uri="{FF2B5EF4-FFF2-40B4-BE49-F238E27FC236}">
                <a16:creationId xmlns:a16="http://schemas.microsoft.com/office/drawing/2014/main" id="{494D5FA9-A451-AAF8-ED87-60D645D4C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"/>
          <a:stretch/>
        </p:blipFill>
        <p:spPr bwMode="auto">
          <a:xfrm>
            <a:off x="2195922" y="4879239"/>
            <a:ext cx="4318090" cy="19136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4CCB055-99F4-3C68-75AE-D0869326FC12}"/>
              </a:ext>
            </a:extLst>
          </p:cNvPr>
          <p:cNvSpPr txBox="1">
            <a:spLocks/>
          </p:cNvSpPr>
          <p:nvPr/>
        </p:nvSpPr>
        <p:spPr>
          <a:xfrm>
            <a:off x="148046" y="275767"/>
            <a:ext cx="10294121" cy="868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CC3300"/>
                </a:solidFill>
              </a:rPr>
              <a:t>4. GESTIONAR SITUACIONES ESTRESANTES</a:t>
            </a:r>
          </a:p>
        </p:txBody>
      </p:sp>
      <p:pic>
        <p:nvPicPr>
          <p:cNvPr id="4100" name="Picture 4" descr="Cómo gestionar situaciones de estrés en el trabajo">
            <a:extLst>
              <a:ext uri="{FF2B5EF4-FFF2-40B4-BE49-F238E27FC236}">
                <a16:creationId xmlns:a16="http://schemas.microsoft.com/office/drawing/2014/main" id="{A9A739C7-BB57-D24F-38C2-60E72254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0" y="1301309"/>
            <a:ext cx="6495765" cy="365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44BBB9-6589-61A3-8ACB-0ABB6A4B197E}"/>
              </a:ext>
            </a:extLst>
          </p:cNvPr>
          <p:cNvSpPr txBox="1"/>
          <p:nvPr/>
        </p:nvSpPr>
        <p:spPr>
          <a:xfrm>
            <a:off x="722810" y="5385032"/>
            <a:ext cx="67396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dirty="0">
                <a:latin typeface="Cooper Black" panose="0208090404030B020404" pitchFamily="18" charset="0"/>
              </a:rPr>
              <a:t>No es igual para todos</a:t>
            </a:r>
          </a:p>
          <a:p>
            <a:pPr algn="ctr"/>
            <a:r>
              <a:rPr lang="es-ES" sz="2400" dirty="0">
                <a:latin typeface="Cooper Black" panose="0208090404030B020404" pitchFamily="18" charset="0"/>
              </a:rPr>
              <a:t>Analizar qué es lo que le ocasiona el estrés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FD5D53-F228-8F2B-E38C-1CCAAD6D59EC}"/>
              </a:ext>
            </a:extLst>
          </p:cNvPr>
          <p:cNvSpPr txBox="1"/>
          <p:nvPr/>
        </p:nvSpPr>
        <p:spPr>
          <a:xfrm>
            <a:off x="7611292" y="1301309"/>
            <a:ext cx="411044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Britannic Bold" panose="020B0903060703020204" pitchFamily="34" charset="0"/>
              </a:rPr>
              <a:t>ESCENARIOS HABITUALES DE ESTRÉS:</a:t>
            </a:r>
          </a:p>
          <a:p>
            <a:pPr marL="342900" indent="-342900"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Britannic Bold" panose="020B0903060703020204" pitchFamily="34" charset="0"/>
              </a:rPr>
              <a:t>Cambios en el entorno</a:t>
            </a:r>
          </a:p>
          <a:p>
            <a:pPr marL="342900" indent="-342900"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Britannic Bold" panose="020B0903060703020204" pitchFamily="34" charset="0"/>
              </a:rPr>
              <a:t>Tiempo y plazos</a:t>
            </a:r>
          </a:p>
          <a:p>
            <a:pPr marL="342900" indent="-342900"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Britannic Bold" panose="020B0903060703020204" pitchFamily="34" charset="0"/>
              </a:rPr>
              <a:t>Exposición personal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D6BED-07A1-B0DC-4A0D-E2FF6717BB0A}"/>
              </a:ext>
            </a:extLst>
          </p:cNvPr>
          <p:cNvSpPr txBox="1"/>
          <p:nvPr/>
        </p:nvSpPr>
        <p:spPr>
          <a:xfrm>
            <a:off x="7611292" y="4214949"/>
            <a:ext cx="4110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CORRECTA GESTIÓN DE LAS EMOCIONES QUE GENERAN ESTRÉS (rabia y miedo)</a:t>
            </a:r>
          </a:p>
          <a:p>
            <a:pPr algn="ctr"/>
            <a:endParaRPr lang="es-ES" dirty="0"/>
          </a:p>
          <a:p>
            <a:pPr algn="ctr"/>
            <a:r>
              <a:rPr lang="es-E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Comprender el sentir del equipo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Actuar con acompañamiento y reflexión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59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877288-2B85-4ED0-5F4C-52247ACC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69" y="391886"/>
            <a:ext cx="5035488" cy="818605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INTRODUCCIÓN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EEF6D54-8D06-EB89-1D17-894A1973C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953" b="1953"/>
          <a:stretch/>
        </p:blipFill>
        <p:spPr bwMode="auto">
          <a:xfrm>
            <a:off x="1564551" y="1347246"/>
            <a:ext cx="9062897" cy="49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25D8D3-9084-029B-CBFA-4D72454727F2}"/>
              </a:ext>
            </a:extLst>
          </p:cNvPr>
          <p:cNvSpPr/>
          <p:nvPr/>
        </p:nvSpPr>
        <p:spPr>
          <a:xfrm>
            <a:off x="6426926" y="2969622"/>
            <a:ext cx="3230880" cy="313509"/>
          </a:xfrm>
          <a:prstGeom prst="rect">
            <a:avLst/>
          </a:prstGeom>
          <a:solidFill>
            <a:srgbClr val="8DDC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DDC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896FD-D38C-D899-FEC9-A0DC39C1F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2382C3D-373E-0A2E-9FCC-73E2D6D56E8D}"/>
              </a:ext>
            </a:extLst>
          </p:cNvPr>
          <p:cNvSpPr txBox="1">
            <a:spLocks/>
          </p:cNvSpPr>
          <p:nvPr/>
        </p:nvSpPr>
        <p:spPr>
          <a:xfrm>
            <a:off x="148046" y="275767"/>
            <a:ext cx="10294121" cy="868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>
                <a:solidFill>
                  <a:srgbClr val="CC3300"/>
                </a:solidFill>
              </a:rPr>
              <a:t>4. GESTIONAR SITUACIONES ESTRESANTES</a:t>
            </a:r>
          </a:p>
          <a:p>
            <a:pPr algn="ctr"/>
            <a:r>
              <a:rPr lang="es-ES" b="1" dirty="0">
                <a:solidFill>
                  <a:srgbClr val="CC3300"/>
                </a:solidFill>
              </a:rPr>
              <a:t>Consecuencias para nuestra salud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5EC0A3-5C11-C67E-203B-36F444E31C07}"/>
              </a:ext>
            </a:extLst>
          </p:cNvPr>
          <p:cNvSpPr txBox="1"/>
          <p:nvPr/>
        </p:nvSpPr>
        <p:spPr>
          <a:xfrm>
            <a:off x="444137" y="2145619"/>
            <a:ext cx="640080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s-ES" sz="3800" dirty="0">
                <a:solidFill>
                  <a:srgbClr val="0000FF"/>
                </a:solidFill>
                <a:latin typeface="Britannic Bold" panose="020B0903060703020204" pitchFamily="34" charset="0"/>
              </a:rPr>
              <a:t>Aumento del ritmo arterial (homeostasis)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s-ES" sz="3800" dirty="0">
                <a:solidFill>
                  <a:srgbClr val="0000FF"/>
                </a:solidFill>
                <a:latin typeface="Britannic Bold" panose="020B0903060703020204" pitchFamily="34" charset="0"/>
              </a:rPr>
              <a:t>Pérdida de energía vital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s-ES" sz="3800" dirty="0">
                <a:solidFill>
                  <a:srgbClr val="0000FF"/>
                </a:solidFill>
                <a:latin typeface="Britannic Bold" panose="020B0903060703020204" pitchFamily="34" charset="0"/>
              </a:rPr>
              <a:t>No se puede aguantar el estrés a largo plazo</a:t>
            </a:r>
          </a:p>
        </p:txBody>
      </p:sp>
      <p:pic>
        <p:nvPicPr>
          <p:cNvPr id="5122" name="Picture 2" descr="No te dejes vencer! ¡Aprende a combatir el estrés! | MUJER | OJO">
            <a:extLst>
              <a:ext uri="{FF2B5EF4-FFF2-40B4-BE49-F238E27FC236}">
                <a16:creationId xmlns:a16="http://schemas.microsoft.com/office/drawing/2014/main" id="{2AE53792-D65B-E641-92B5-C21B9B24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2446119"/>
            <a:ext cx="5383529" cy="3063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29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B61E8-6643-BD3D-B752-0B04EB76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4" y="106999"/>
            <a:ext cx="7365136" cy="976312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CC3300"/>
                </a:solidFill>
              </a:rPr>
              <a:t>7. LAS DISTINTAS VOCALÍAS Y LA IE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6880728-C2B8-4B12-10C8-0EDC60092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238" y="1182826"/>
            <a:ext cx="5724642" cy="9098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/>
                </a:solidFill>
              </a:rPr>
              <a:t>Personas, cada una con un 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/>
                </a:solidFill>
              </a:rPr>
              <a:t>¿Qué personas idóneas para las vocalías?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u="sng" dirty="0">
                <a:solidFill>
                  <a:schemeClr val="tx1"/>
                </a:solidFill>
              </a:rPr>
              <a:t>VALORES CON ALTA IE</a:t>
            </a:r>
            <a:r>
              <a:rPr lang="es-ES" sz="1800" b="1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AE5C777-D55E-DD60-A013-84FFC5E69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72077"/>
              </p:ext>
            </p:extLst>
          </p:nvPr>
        </p:nvGraphicFramePr>
        <p:xfrm>
          <a:off x="687977" y="2552855"/>
          <a:ext cx="963168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15840">
                  <a:extLst>
                    <a:ext uri="{9D8B030D-6E8A-4147-A177-3AD203B41FA5}">
                      <a16:colId xmlns:a16="http://schemas.microsoft.com/office/drawing/2014/main" val="3994405618"/>
                    </a:ext>
                  </a:extLst>
                </a:gridCol>
                <a:gridCol w="4815840">
                  <a:extLst>
                    <a:ext uri="{9D8B030D-6E8A-4147-A177-3AD203B41FA5}">
                      <a16:colId xmlns:a16="http://schemas.microsoft.com/office/drawing/2014/main" val="1692380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0048"/>
                          </a:solidFill>
                          <a:latin typeface="Cooper Black" panose="0208090404030B020404" pitchFamily="18" charset="0"/>
                        </a:rPr>
                        <a:t>EQUILIBRIO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ILUSIÓN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3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ptos Display" panose="020B0004020202020204" pitchFamily="34" charset="0"/>
                        </a:rPr>
                        <a:t>OCUPARSE DE LAS 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oper Black" panose="0208090404030B020404" pitchFamily="18" charset="0"/>
                        </a:rPr>
                        <a:t>OCUPARSE DE LA ASOCIACIÓN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4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hnschrift SemiBold" panose="020B0502040204020203" pitchFamily="34" charset="0"/>
                        </a:rPr>
                        <a:t>ACEPTA Y ASUME RESPONSABILIDAD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anose="030F0702030302020204" pitchFamily="66" charset="0"/>
                        </a:rPr>
                        <a:t>BUEN SENTIDO DEL HUMOR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1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SOCIALMENTE EXTROVERTIDO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uhaus 93" panose="04030905020B02020C02" pitchFamily="82" charset="0"/>
                        </a:rPr>
                        <a:t>PENSAMIENTO POSITIVO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9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hnschrift SemiBold SemiConden" panose="020B0502040204020203" pitchFamily="34" charset="0"/>
                        </a:rPr>
                        <a:t>COMPRENDE A LAS PERSONAS Y A SÍ MISMO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ALTO GRADO DE AUTOSATISFACCIÓN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77170"/>
                  </a:ext>
                </a:extLst>
              </a:tr>
            </a:tbl>
          </a:graphicData>
        </a:graphic>
      </p:graphicFrame>
      <p:pic>
        <p:nvPicPr>
          <p:cNvPr id="6146" name="Picture 2" descr="Quién Soy – Love Wine">
            <a:extLst>
              <a:ext uri="{FF2B5EF4-FFF2-40B4-BE49-F238E27FC236}">
                <a16:creationId xmlns:a16="http://schemas.microsoft.com/office/drawing/2014/main" id="{19ED71A4-2E30-031D-9D6E-125FB50B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75" y="4746802"/>
            <a:ext cx="3147322" cy="18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B4DB2F2-5D61-377F-2C4F-6A8B8E7D67C3}"/>
              </a:ext>
            </a:extLst>
          </p:cNvPr>
          <p:cNvSpPr txBox="1"/>
          <p:nvPr/>
        </p:nvSpPr>
        <p:spPr>
          <a:xfrm>
            <a:off x="687977" y="4867260"/>
            <a:ext cx="41365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2800" dirty="0">
                <a:solidFill>
                  <a:srgbClr val="0000FF"/>
                </a:solidFill>
              </a:rPr>
              <a:t>¿CUÁL ES EL VALOR DE UNA PERSONA?</a:t>
            </a:r>
          </a:p>
          <a:p>
            <a:pPr algn="ctr"/>
            <a:r>
              <a:rPr lang="es-ES" sz="2800" dirty="0">
                <a:solidFill>
                  <a:srgbClr val="0000FF"/>
                </a:solidFill>
                <a:latin typeface="Cooper Black" panose="0208090404030B020404" pitchFamily="18" charset="0"/>
              </a:rPr>
              <a:t>V = (C + H) x A</a:t>
            </a:r>
          </a:p>
        </p:txBody>
      </p:sp>
      <p:pic>
        <p:nvPicPr>
          <p:cNvPr id="6148" name="Picture 4" descr="La importancia de la actitud según Víctor Küppers - Bodegas La Aurora">
            <a:extLst>
              <a:ext uri="{FF2B5EF4-FFF2-40B4-BE49-F238E27FC236}">
                <a16:creationId xmlns:a16="http://schemas.microsoft.com/office/drawing/2014/main" id="{041DF53B-4FDB-89E5-08A3-3B34704A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737873"/>
            <a:ext cx="2482566" cy="18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6FAEC-B62E-44F5-5FB0-406B68B4E2BF}"/>
              </a:ext>
            </a:extLst>
          </p:cNvPr>
          <p:cNvSpPr txBox="1">
            <a:spLocks/>
          </p:cNvSpPr>
          <p:nvPr/>
        </p:nvSpPr>
        <p:spPr>
          <a:xfrm>
            <a:off x="407074" y="232224"/>
            <a:ext cx="8911687" cy="8687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CC3300"/>
                </a:solidFill>
              </a:rPr>
              <a:t>PARA LA REFLEXIÓN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6CC848-18A8-2F56-00D8-20D6AA2C09AF}"/>
              </a:ext>
            </a:extLst>
          </p:cNvPr>
          <p:cNvSpPr txBox="1"/>
          <p:nvPr/>
        </p:nvSpPr>
        <p:spPr>
          <a:xfrm>
            <a:off x="407074" y="1101012"/>
            <a:ext cx="111531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¿Cómo defines la presencia de la IE en tu vida? ¿Te consideras una persona inteligente emocionalmente?</a:t>
            </a: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¿Qué parámetros tomas como referencia para poder considerarte una persona inteligente?</a:t>
            </a:r>
            <a:endParaRPr lang="es-ES" sz="2000" dirty="0">
              <a:solidFill>
                <a:srgbClr val="0000FF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¿Es nuestra Ejecutiva un equipo inteligente emocionalmente? ¿Por qué?</a:t>
            </a:r>
            <a:endParaRPr lang="es-ES" sz="20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¿Bloqueas o gestionas las emociones? ¿Eres capaz de ver las 3 características de las emociones en nuestras Asociaciones: positividad, interconexión y corporalidad?</a:t>
            </a:r>
            <a:endParaRPr lang="es-ES" sz="2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¿Cómo calificarías la autogestión en tu experiencia de IE?</a:t>
            </a: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¿Qué tipo de liderazgo ofrezco a mi equipo de la Ejecutiva?</a:t>
            </a: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¿Cómo gestiono mi relación con las personas tóxicas, los problemas, la actitud optimista o las situaciones estresantes?</a:t>
            </a: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¿En algún momento he culpado a mis reuniones con la CN alguna situación de estrés?</a:t>
            </a:r>
          </a:p>
          <a:p>
            <a:pPr marL="342900" marR="18034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Cuando he conformado una candidatura, ¿qué es lo que más he valorado en las personas que la han conformado?</a:t>
            </a:r>
            <a:endParaRPr lang="es-E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47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30034-FE81-0CE5-C25D-A3065653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48" y="357748"/>
            <a:ext cx="2548242" cy="1280890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A39FB-59D7-E9CC-B69A-2984DBC3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31" y="1099292"/>
            <a:ext cx="3639582" cy="48989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Vocalía Nacional de Formación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0FE1BC-94DD-FB14-A474-C27CAED5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0" y="1688089"/>
            <a:ext cx="4320073" cy="4320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9C0283A-EFC9-18D8-DDB4-CB2571088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22" y="2662518"/>
            <a:ext cx="5800437" cy="2273431"/>
          </a:xfrm>
          <a:prstGeom prst="roundRect">
            <a:avLst>
              <a:gd name="adj" fmla="val 133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802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0F66E-D45F-7AFF-7F2F-85F0114D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0" y="380270"/>
            <a:ext cx="4966116" cy="878119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ORIGEN Y CONCEPTO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DF952E-E445-2696-1508-DE814CE50B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/>
        </p:blipFill>
        <p:spPr bwMode="auto">
          <a:xfrm>
            <a:off x="471300" y="1049383"/>
            <a:ext cx="5704590" cy="27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CD8B69-0661-0C46-4D81-9C3E95AC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380" y="582678"/>
            <a:ext cx="4442460" cy="267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0B96A9-8762-CC72-4C11-623F60407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7" b="11035"/>
          <a:stretch/>
        </p:blipFill>
        <p:spPr>
          <a:xfrm>
            <a:off x="1666603" y="3255558"/>
            <a:ext cx="5840186" cy="322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0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8C20-7318-A487-71E4-DACB023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7" y="612292"/>
            <a:ext cx="5067507" cy="90611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DIMENSIONES</a:t>
            </a:r>
          </a:p>
        </p:txBody>
      </p:sp>
      <p:pic>
        <p:nvPicPr>
          <p:cNvPr id="1026" name="Picture 2" descr="7 libros de Daniel Goleman que deben estar en tu estantería - Siquia  Psicólogos Online">
            <a:extLst>
              <a:ext uri="{FF2B5EF4-FFF2-40B4-BE49-F238E27FC236}">
                <a16:creationId xmlns:a16="http://schemas.microsoft.com/office/drawing/2014/main" id="{9B5F11CC-2B20-9CFD-439B-5F271A92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12" y="694706"/>
            <a:ext cx="2501946" cy="3312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La inteligencia emocional en el aula – Revista digital Ventana Abierta">
            <a:extLst>
              <a:ext uri="{FF2B5EF4-FFF2-40B4-BE49-F238E27FC236}">
                <a16:creationId xmlns:a16="http://schemas.microsoft.com/office/drawing/2014/main" id="{311FA25D-5AB3-D752-1C5E-2B6432F4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3" y="1337592"/>
            <a:ext cx="5542747" cy="48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D6B594-EEA3-D8F3-58B8-EC9E9F1455FF}"/>
              </a:ext>
            </a:extLst>
          </p:cNvPr>
          <p:cNvSpPr txBox="1"/>
          <p:nvPr/>
        </p:nvSpPr>
        <p:spPr>
          <a:xfrm>
            <a:off x="1104745" y="4969887"/>
            <a:ext cx="9779727" cy="13849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“La IE es más importante que las destrezas técnicas o el coeficiente intelectual para determinar el desempeño de la alta gerencia” </a:t>
            </a:r>
            <a:r>
              <a:rPr lang="es-ES" sz="2800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(Goleman)</a:t>
            </a:r>
          </a:p>
        </p:txBody>
      </p:sp>
    </p:spTree>
    <p:extLst>
      <p:ext uri="{BB962C8B-B14F-4D97-AF65-F5344CB8AC3E}">
        <p14:creationId xmlns:p14="http://schemas.microsoft.com/office/powerpoint/2010/main" val="265271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8C20-7318-A487-71E4-DACB023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90" y="478972"/>
            <a:ext cx="10669935" cy="901959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INTELIGENCIA EMOCIONAL Y VIDA PROFESIONAL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5AB33D-A210-42BA-7867-4811CCEB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3284">
            <a:off x="505755" y="828292"/>
            <a:ext cx="3594477" cy="49240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D31F48-62B4-4362-FB52-8DFEE3F157CA}"/>
              </a:ext>
            </a:extLst>
          </p:cNvPr>
          <p:cNvSpPr txBox="1"/>
          <p:nvPr/>
        </p:nvSpPr>
        <p:spPr>
          <a:xfrm>
            <a:off x="4345577" y="1463040"/>
            <a:ext cx="7080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Las personas con mayor nivel de IE consiguen mejores resultados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F85BA3-8587-7E29-0C0A-C7ECC2A3932C}"/>
              </a:ext>
            </a:extLst>
          </p:cNvPr>
          <p:cNvSpPr txBox="1"/>
          <p:nvPr/>
        </p:nvSpPr>
        <p:spPr>
          <a:xfrm>
            <a:off x="4885509" y="2647406"/>
            <a:ext cx="6139543" cy="3277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directivos con mayor capacidad de auto evaluación logran mayor rendimiento.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directivos que gestionan sus relaciones tienen mejores cifras de ventas.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Relación estrecha entre la IE gerencial y sus resultados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Relación positiva no solo para los directivos, sino para todos los empleados, a nivel personal y externo.</a:t>
            </a:r>
          </a:p>
        </p:txBody>
      </p:sp>
    </p:spTree>
    <p:extLst>
      <p:ext uri="{BB962C8B-B14F-4D97-AF65-F5344CB8AC3E}">
        <p14:creationId xmlns:p14="http://schemas.microsoft.com/office/powerpoint/2010/main" val="1674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3A5BF-170F-408E-5BE0-BB87F7DCB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29627-7B3F-4F35-1DE1-9AC986E9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90" y="478972"/>
            <a:ext cx="10669935" cy="901959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INTELIGENCIA EMOCIONAL Y VIDA PROFESIONAL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857E27-36F1-F26D-F6C5-5CF0B7D8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3284">
            <a:off x="493403" y="677435"/>
            <a:ext cx="3388109" cy="46413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8C0C60-08EB-7D92-CDCF-7A5B45747D86}"/>
              </a:ext>
            </a:extLst>
          </p:cNvPr>
          <p:cNvSpPr txBox="1"/>
          <p:nvPr/>
        </p:nvSpPr>
        <p:spPr>
          <a:xfrm>
            <a:off x="4345578" y="1463040"/>
            <a:ext cx="346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Relación IE – CI: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C5C15C-42A8-BC12-75C2-333D25BE47F1}"/>
              </a:ext>
            </a:extLst>
          </p:cNvPr>
          <p:cNvSpPr txBox="1"/>
          <p:nvPr/>
        </p:nvSpPr>
        <p:spPr>
          <a:xfrm>
            <a:off x="4598126" y="2267106"/>
            <a:ext cx="6200503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capacidad cognitiva es el 25% del desempeño laboral.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67% de las habilidades consideradas esenciales son aptitudes emocionales.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IE representa el 85-90% del éxito.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5CAD68-C76A-E301-CAAB-24588970937C}"/>
              </a:ext>
            </a:extLst>
          </p:cNvPr>
          <p:cNvSpPr txBox="1"/>
          <p:nvPr/>
        </p:nvSpPr>
        <p:spPr>
          <a:xfrm>
            <a:off x="1349828" y="5164183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¿OS IMAGINÁIS UNAS ASOCIACIONES DE AA.AA.DB. INTELIGENTES EMOCIONALMENTE?</a:t>
            </a:r>
          </a:p>
        </p:txBody>
      </p:sp>
    </p:spTree>
    <p:extLst>
      <p:ext uri="{BB962C8B-B14F-4D97-AF65-F5344CB8AC3E}">
        <p14:creationId xmlns:p14="http://schemas.microsoft.com/office/powerpoint/2010/main" val="1333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8C20-7318-A487-71E4-DACB023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46" y="394579"/>
            <a:ext cx="7231846" cy="786679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LA GESTIÓN DE LAS EMOCIONES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027453-650C-F869-3A8D-C3081BFF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90572" y="1324811"/>
            <a:ext cx="5273260" cy="296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500A92-C5A1-9F7A-8E49-55D98C7E27DB}"/>
              </a:ext>
            </a:extLst>
          </p:cNvPr>
          <p:cNvSpPr txBox="1"/>
          <p:nvPr/>
        </p:nvSpPr>
        <p:spPr>
          <a:xfrm>
            <a:off x="4269706" y="1643389"/>
            <a:ext cx="566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¿CUÁNTAS EMOCIONES EXISTEN?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0CA3330-34BD-DE75-5172-376E1009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54" r="1554"/>
          <a:stretch/>
        </p:blipFill>
        <p:spPr bwMode="auto">
          <a:xfrm>
            <a:off x="5757572" y="2112721"/>
            <a:ext cx="6169690" cy="464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l revés (Inside Out): mi opinión - Aula de Elena">
            <a:extLst>
              <a:ext uri="{FF2B5EF4-FFF2-40B4-BE49-F238E27FC236}">
                <a16:creationId xmlns:a16="http://schemas.microsoft.com/office/drawing/2014/main" id="{17273C3C-57E9-BB57-ADFD-7835D69B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" y="4292844"/>
            <a:ext cx="4966018" cy="152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58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87A4-503B-F08E-29F8-8E8974D7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FC0E3-3DE2-EE2E-5371-7677F30D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46" y="394579"/>
            <a:ext cx="7231846" cy="786679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CC3300"/>
                </a:solidFill>
              </a:rPr>
              <a:t>CONOCER LAS EMOCIONES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E0ED0-B93F-1357-59EA-60E64B1F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1594078"/>
            <a:ext cx="6663691" cy="445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CE9434-69C9-2012-35BF-43AE6EA8FEC3}"/>
              </a:ext>
            </a:extLst>
          </p:cNvPr>
          <p:cNvSpPr txBox="1"/>
          <p:nvPr/>
        </p:nvSpPr>
        <p:spPr>
          <a:xfrm>
            <a:off x="4293324" y="1212660"/>
            <a:ext cx="1114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SORPRESA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23BC6B-9670-1AFF-3BCC-1097C3C5D2AC}"/>
              </a:ext>
            </a:extLst>
          </p:cNvPr>
          <p:cNvSpPr txBox="1"/>
          <p:nvPr/>
        </p:nvSpPr>
        <p:spPr>
          <a:xfrm>
            <a:off x="2677883" y="1227786"/>
            <a:ext cx="1114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AMOR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61B0A8-68AE-ED27-F6EC-F17D844944B9}"/>
              </a:ext>
            </a:extLst>
          </p:cNvPr>
          <p:cNvSpPr txBox="1"/>
          <p:nvPr/>
        </p:nvSpPr>
        <p:spPr>
          <a:xfrm>
            <a:off x="5956662" y="1207793"/>
            <a:ext cx="1114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ALEGRÍA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35DA38-BDEB-10DB-CB5F-915D190F67CF}"/>
              </a:ext>
            </a:extLst>
          </p:cNvPr>
          <p:cNvSpPr txBox="1"/>
          <p:nvPr/>
        </p:nvSpPr>
        <p:spPr>
          <a:xfrm>
            <a:off x="7620000" y="1220852"/>
            <a:ext cx="1114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MIEDO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033C78-8BF6-9E12-47B0-CB96290D2169}"/>
              </a:ext>
            </a:extLst>
          </p:cNvPr>
          <p:cNvSpPr txBox="1"/>
          <p:nvPr/>
        </p:nvSpPr>
        <p:spPr>
          <a:xfrm>
            <a:off x="2677883" y="6124867"/>
            <a:ext cx="115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CONFIANZA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C6D7F80-39E7-7A00-4E94-CE64F45E22D5}"/>
              </a:ext>
            </a:extLst>
          </p:cNvPr>
          <p:cNvSpPr txBox="1"/>
          <p:nvPr/>
        </p:nvSpPr>
        <p:spPr>
          <a:xfrm>
            <a:off x="4373879" y="6131099"/>
            <a:ext cx="1114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IRA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476AAA-EAE6-92D0-0E68-3FDDD26528E4}"/>
              </a:ext>
            </a:extLst>
          </p:cNvPr>
          <p:cNvSpPr txBox="1"/>
          <p:nvPr/>
        </p:nvSpPr>
        <p:spPr>
          <a:xfrm>
            <a:off x="6017623" y="6126744"/>
            <a:ext cx="1114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ASCO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6BCE7A-D753-E70B-D6B3-9A1DF6BD739F}"/>
              </a:ext>
            </a:extLst>
          </p:cNvPr>
          <p:cNvSpPr txBox="1"/>
          <p:nvPr/>
        </p:nvSpPr>
        <p:spPr>
          <a:xfrm>
            <a:off x="7673341" y="6124867"/>
            <a:ext cx="1114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TRISTEZA</a:t>
            </a:r>
          </a:p>
        </p:txBody>
      </p:sp>
    </p:spTree>
    <p:extLst>
      <p:ext uri="{BB962C8B-B14F-4D97-AF65-F5344CB8AC3E}">
        <p14:creationId xmlns:p14="http://schemas.microsoft.com/office/powerpoint/2010/main" val="3478569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8C20-7318-A487-71E4-DACB023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623" y="624110"/>
            <a:ext cx="10058989" cy="1280890"/>
          </a:xfrm>
        </p:spPr>
        <p:txBody>
          <a:bodyPr/>
          <a:lstStyle/>
          <a:p>
            <a:r>
              <a:rPr lang="es-ES" b="1" dirty="0">
                <a:solidFill>
                  <a:srgbClr val="CC3300"/>
                </a:solidFill>
              </a:rPr>
              <a:t>CARACTERES PRINCIPALES DE LAS EMOCIONES</a:t>
            </a:r>
            <a:endParaRPr lang="es-ES" sz="2600" b="1" dirty="0">
              <a:solidFill>
                <a:srgbClr val="CC33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23BCB-F967-FF45-6A71-3B6677ED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367" y="1447800"/>
            <a:ext cx="8958633" cy="13849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3200" i="1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Aparecen durante el desarrollo natural de la persona</a:t>
            </a:r>
          </a:p>
          <a:p>
            <a:pPr marL="0" indent="0">
              <a:buNone/>
            </a:pPr>
            <a:r>
              <a:rPr lang="es-ES" sz="3200" i="1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Su propósito es ayudarnos a sobrevivir, dirigir nuestra conducta y favorecer la interrelación personal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500A92-C5A1-9F7A-8E49-55D98C7E27DB}"/>
              </a:ext>
            </a:extLst>
          </p:cNvPr>
          <p:cNvSpPr txBox="1"/>
          <p:nvPr/>
        </p:nvSpPr>
        <p:spPr>
          <a:xfrm>
            <a:off x="601513" y="2960915"/>
            <a:ext cx="107451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FF"/>
                </a:solidFill>
              </a:rPr>
              <a:t>Identificadas por una expresión determinada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FF"/>
                </a:solidFill>
              </a:rPr>
              <a:t>Provocan una predisposición a la acción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FF"/>
                </a:solidFill>
              </a:rPr>
              <a:t>Papel esencial en la adaptación del organismo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FF"/>
                </a:solidFill>
              </a:rPr>
              <a:t>Son universales y presentes desde el nacimiento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FF"/>
                </a:solidFill>
              </a:rPr>
              <a:t>Perduran a lo largo del tiempo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00FF"/>
                </a:solidFill>
              </a:rPr>
              <a:t>Se contagian y provocan una reacción biológica involuntaria</a:t>
            </a:r>
          </a:p>
        </p:txBody>
      </p:sp>
    </p:spTree>
    <p:extLst>
      <p:ext uri="{BB962C8B-B14F-4D97-AF65-F5344CB8AC3E}">
        <p14:creationId xmlns:p14="http://schemas.microsoft.com/office/powerpoint/2010/main" val="3549154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1098</Words>
  <Application>Microsoft Office PowerPoint</Application>
  <PresentationFormat>Panorámica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2" baseType="lpstr">
      <vt:lpstr>Aharoni</vt:lpstr>
      <vt:lpstr>Aptos Display</vt:lpstr>
      <vt:lpstr>Arial</vt:lpstr>
      <vt:lpstr>Arial Narrow</vt:lpstr>
      <vt:lpstr>Arial Nova</vt:lpstr>
      <vt:lpstr>Bahnschrift SemiBold</vt:lpstr>
      <vt:lpstr>Bahnschrift SemiBold SemiConden</vt:lpstr>
      <vt:lpstr>Baskerville Old Face</vt:lpstr>
      <vt:lpstr>Bauhaus 93</vt:lpstr>
      <vt:lpstr>Berlin Sans FB Demi</vt:lpstr>
      <vt:lpstr>Britannic Bold</vt:lpstr>
      <vt:lpstr>Cambria</vt:lpstr>
      <vt:lpstr>Comic Sans MS</vt:lpstr>
      <vt:lpstr>Cooper Black</vt:lpstr>
      <vt:lpstr>David</vt:lpstr>
      <vt:lpstr>Trebuchet MS</vt:lpstr>
      <vt:lpstr>Wingdings</vt:lpstr>
      <vt:lpstr>Wingdings 3</vt:lpstr>
      <vt:lpstr>Faceta</vt:lpstr>
      <vt:lpstr>LA INTELIGENCIA EMOCIONAL EN LAS ASOCIACIONES DE LOS AA.AA.DB.</vt:lpstr>
      <vt:lpstr>INTRODUCCIÓN</vt:lpstr>
      <vt:lpstr>ORIGEN Y CONCEPTO</vt:lpstr>
      <vt:lpstr>DIMENSIONES</vt:lpstr>
      <vt:lpstr>INTELIGENCIA EMOCIONAL Y VIDA PROFESIONAL</vt:lpstr>
      <vt:lpstr>INTELIGENCIA EMOCIONAL Y VIDA PROFESIONAL</vt:lpstr>
      <vt:lpstr>LA GESTIÓN DE LAS EMOCIONES</vt:lpstr>
      <vt:lpstr>CONOCER LAS EMOCIONES</vt:lpstr>
      <vt:lpstr>CARACTERES PRINCIPALES DE LAS EMOCIONES</vt:lpstr>
      <vt:lpstr>CARACTERES APLICABLES A LOS AA.AA.DB. A) Intención positiva de las emociones</vt:lpstr>
      <vt:lpstr>CARACTERES APLICABLES A LOS AA.AA.DB. B) Interconexión de las emociones</vt:lpstr>
      <vt:lpstr>CARACTERES APLICABLES A LOS AA.AA.DB. C) La corporalidad de las emociones</vt:lpstr>
      <vt:lpstr>LA AUTOGESTIÓN ES CLAVE PARA UNA BUENA IE EN NUESTRAS ASOCIACIONES</vt:lpstr>
      <vt:lpstr>EL LÍDER EMOCIONALMENTE INTELIGENTE</vt:lpstr>
      <vt:lpstr>1. GESTIÓN DE PERSONAS TÓXICAS</vt:lpstr>
      <vt:lpstr>2. GESTIÓN DE CONFLICTOS Y PROBLEMAS</vt:lpstr>
      <vt:lpstr>3. GESTIONAR CON OPTIMISMO INTELIGENTE</vt:lpstr>
      <vt:lpstr>3. GESTIONAR CON OPTIMISMO INTELIGENTE</vt:lpstr>
      <vt:lpstr>Presentación de PowerPoint</vt:lpstr>
      <vt:lpstr>Presentación de PowerPoint</vt:lpstr>
      <vt:lpstr>7. LAS DISTINTAS VOCALÍAS Y LA IE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SOÑAR CON EL PAPA EN SALESIANO</dc:title>
  <dc:creator>PEDRO JOSE CANTOS LUQUE</dc:creator>
  <cp:lastModifiedBy>Pedro José Cantos Luque</cp:lastModifiedBy>
  <cp:revision>14</cp:revision>
  <dcterms:created xsi:type="dcterms:W3CDTF">2023-09-08T11:27:29Z</dcterms:created>
  <dcterms:modified xsi:type="dcterms:W3CDTF">2024-02-23T10:51:13Z</dcterms:modified>
</cp:coreProperties>
</file>