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9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9900"/>
    <a:srgbClr val="0000FF"/>
    <a:srgbClr val="EAF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5C886D2-0E5A-D8C1-D74A-5546AD74B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808" y="-3135"/>
            <a:ext cx="10391192" cy="69206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C9017F9-0B57-BEF2-595E-C214E02A6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6601" y="-3135"/>
            <a:ext cx="8915399" cy="1485205"/>
          </a:xfrm>
        </p:spPr>
        <p:txBody>
          <a:bodyPr>
            <a:normAutofit/>
          </a:bodyPr>
          <a:lstStyle/>
          <a:p>
            <a:pPr algn="r"/>
            <a:r>
              <a:rPr lang="es-ES" sz="4000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SOÑAR CON EL PAPA EN SALESIANO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5B8D3E-C9D9-901E-B9BD-12F99C730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7371" y="1567648"/>
            <a:ext cx="5464629" cy="1343503"/>
          </a:xfrm>
        </p:spPr>
        <p:txBody>
          <a:bodyPr>
            <a:noAutofit/>
          </a:bodyPr>
          <a:lstStyle/>
          <a:p>
            <a:pPr algn="r"/>
            <a:r>
              <a:rPr lang="es-ES" sz="20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Confederación Nacional de AA.AA.DB.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Vocalía de Formación</a:t>
            </a:r>
          </a:p>
          <a:p>
            <a:pPr algn="r"/>
            <a:r>
              <a:rPr lang="es-ES" sz="2000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9 de septiembre de 2023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116C4F5-A360-B342-FD89-EA63BF9F8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3032" y="4525346"/>
            <a:ext cx="2182585" cy="209005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BF71678-2318-2295-F5B9-A27F35ECD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6" b="26980"/>
          <a:stretch/>
        </p:blipFill>
        <p:spPr bwMode="auto">
          <a:xfrm>
            <a:off x="1924077" y="212122"/>
            <a:ext cx="2420770" cy="24818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100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38C20-7318-A487-71E4-DACB0238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45" y="624110"/>
            <a:ext cx="9601167" cy="906110"/>
          </a:xfrm>
        </p:spPr>
        <p:txBody>
          <a:bodyPr/>
          <a:lstStyle/>
          <a:p>
            <a:r>
              <a:rPr lang="es-ES" b="1" dirty="0">
                <a:solidFill>
                  <a:srgbClr val="CC3300"/>
                </a:solidFill>
              </a:rPr>
              <a:t>SOÑAR PARA ACTUAR</a:t>
            </a:r>
            <a:endParaRPr lang="es-ES" sz="2600" b="1" dirty="0">
              <a:solidFill>
                <a:srgbClr val="CC33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923BCB-F967-FF45-6A71-3B6677EDE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159" y="4270783"/>
            <a:ext cx="9246669" cy="19049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sz="3200" dirty="0">
                <a:ln>
                  <a:solidFill>
                    <a:srgbClr val="FFFF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Peligros de nuestro movimiento de AA.AA.DB.</a:t>
            </a:r>
          </a:p>
          <a:p>
            <a:pPr marL="0" indent="0">
              <a:buNone/>
            </a:pPr>
            <a:r>
              <a:rPr lang="es-ES" sz="3200" dirty="0">
                <a:ln>
                  <a:solidFill>
                    <a:srgbClr val="FFFF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La unidad en la diversidad la configura Don Bosco</a:t>
            </a:r>
          </a:p>
          <a:p>
            <a:pPr marL="0" indent="0">
              <a:buNone/>
            </a:pPr>
            <a:r>
              <a:rPr lang="es-ES" sz="3200" dirty="0">
                <a:ln>
                  <a:solidFill>
                    <a:srgbClr val="FFFF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Limpiar para relanzarnos como grupo fuerte en la FASA</a:t>
            </a:r>
          </a:p>
          <a:p>
            <a:pPr marL="0" indent="0">
              <a:buNone/>
            </a:pPr>
            <a:r>
              <a:rPr lang="es-ES" sz="3200" dirty="0">
                <a:ln>
                  <a:solidFill>
                    <a:srgbClr val="FFFF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El lazo de la solidaridad y la reciprocidad entre nosotros</a:t>
            </a:r>
          </a:p>
          <a:p>
            <a:endParaRPr lang="es-ES" dirty="0"/>
          </a:p>
        </p:txBody>
      </p:sp>
      <p:pic>
        <p:nvPicPr>
          <p:cNvPr id="9218" name="Picture 2" descr="Qué me impulsa a actuar? - Enterapia Psicología">
            <a:extLst>
              <a:ext uri="{FF2B5EF4-FFF2-40B4-BE49-F238E27FC236}">
                <a16:creationId xmlns:a16="http://schemas.microsoft.com/office/drawing/2014/main" id="{FBE6CAC3-999E-64BF-30C3-7184C364A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56" y="100125"/>
            <a:ext cx="3461894" cy="2596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9500A92-C5A1-9F7A-8E49-55D98C7E27DB}"/>
              </a:ext>
            </a:extLst>
          </p:cNvPr>
          <p:cNvSpPr txBox="1"/>
          <p:nvPr/>
        </p:nvSpPr>
        <p:spPr>
          <a:xfrm>
            <a:off x="1253413" y="1634717"/>
            <a:ext cx="9374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b="1" dirty="0"/>
              <a:t>Sentido de pertenencia – Cosa del corazón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b="1" dirty="0"/>
              <a:t>Somos fruto del trabajo incansable de Don Bosco (espejo para los SDB de hoy)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b="1" dirty="0"/>
              <a:t>Nuestra esencia es el agradecimiento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DDEAE5-0183-A80C-1CDC-5B55F656E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85" y="4460588"/>
            <a:ext cx="1525388" cy="152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199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38C20-7318-A487-71E4-DACB0238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45" y="624110"/>
            <a:ext cx="9601167" cy="906110"/>
          </a:xfrm>
        </p:spPr>
        <p:txBody>
          <a:bodyPr/>
          <a:lstStyle/>
          <a:p>
            <a:r>
              <a:rPr lang="es-ES" b="1" dirty="0">
                <a:solidFill>
                  <a:srgbClr val="CC3300"/>
                </a:solidFill>
              </a:rPr>
              <a:t>SOÑAR PARA ACTUAR</a:t>
            </a:r>
            <a:endParaRPr lang="es-ES" sz="2600" b="1" dirty="0">
              <a:solidFill>
                <a:srgbClr val="CC33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923BCB-F967-FF45-6A71-3B6677EDE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2159" y="2100097"/>
            <a:ext cx="8761511" cy="12436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200" dirty="0">
                <a:solidFill>
                  <a:schemeClr val="tx1"/>
                </a:solidFill>
                <a:latin typeface="Arial Nova" panose="020B0504020202020204" pitchFamily="34" charset="0"/>
                <a:cs typeface="Aharoni" panose="02010803020104030203" pitchFamily="2" charset="-79"/>
              </a:rPr>
              <a:t>La visión predominante en la política occidental</a:t>
            </a:r>
          </a:p>
          <a:p>
            <a:pPr marL="0" indent="0" algn="ctr">
              <a:buNone/>
            </a:pPr>
            <a:r>
              <a:rPr lang="es-ES" sz="3200" dirty="0">
                <a:solidFill>
                  <a:schemeClr val="tx1"/>
                </a:solidFill>
                <a:latin typeface="Arial Nova" panose="020B0504020202020204" pitchFamily="34" charset="0"/>
                <a:cs typeface="Aharoni" panose="02010803020104030203" pitchFamily="2" charset="-79"/>
              </a:rPr>
              <a:t>La religión como fuente de bien</a:t>
            </a:r>
          </a:p>
          <a:p>
            <a:pPr algn="ctr"/>
            <a:endParaRPr lang="es-ES" dirty="0"/>
          </a:p>
        </p:txBody>
      </p:sp>
      <p:pic>
        <p:nvPicPr>
          <p:cNvPr id="11266" name="Picture 2" descr="Papa Francisco cumple 10 años en Vaticano: cuáles fueron sus principales  medidas">
            <a:extLst>
              <a:ext uri="{FF2B5EF4-FFF2-40B4-BE49-F238E27FC236}">
                <a16:creationId xmlns:a16="http://schemas.microsoft.com/office/drawing/2014/main" id="{D22C1775-D80F-6D93-CF7D-754F7BB07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/>
          <a:stretch/>
        </p:blipFill>
        <p:spPr bwMode="auto">
          <a:xfrm>
            <a:off x="825759" y="1949323"/>
            <a:ext cx="2155371" cy="154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82C8F6-7DB7-0F7A-8552-4FCD2716E84D}"/>
              </a:ext>
            </a:extLst>
          </p:cNvPr>
          <p:cNvSpPr txBox="1"/>
          <p:nvPr/>
        </p:nvSpPr>
        <p:spPr>
          <a:xfrm>
            <a:off x="1091682" y="4814596"/>
            <a:ext cx="8350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Entorno y situación del sueño de los 9 años</a:t>
            </a:r>
          </a:p>
          <a:p>
            <a:r>
              <a:rPr lang="es-ES" sz="2800" dirty="0"/>
              <a:t>Es posible tener un sueño, un ideal, uno norte…</a:t>
            </a:r>
          </a:p>
        </p:txBody>
      </p:sp>
      <p:pic>
        <p:nvPicPr>
          <p:cNvPr id="11268" name="Picture 4" descr="Don Ángel Fernández Artime | Bienvenido a casa, Don Ángel">
            <a:extLst>
              <a:ext uri="{FF2B5EF4-FFF2-40B4-BE49-F238E27FC236}">
                <a16:creationId xmlns:a16="http://schemas.microsoft.com/office/drawing/2014/main" id="{DE006C14-BE60-296B-AC9B-07E2E094F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01" y="3830127"/>
            <a:ext cx="2041011" cy="232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omar acción masiva: 10 reglas básicas: Blog coaching y emprendimiento">
            <a:extLst>
              <a:ext uri="{FF2B5EF4-FFF2-40B4-BE49-F238E27FC236}">
                <a16:creationId xmlns:a16="http://schemas.microsoft.com/office/drawing/2014/main" id="{EE5C3139-C533-6B8E-71F3-D26665958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936" y="3293339"/>
            <a:ext cx="2857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44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38C20-7318-A487-71E4-DACB0238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68788"/>
          </a:xfrm>
        </p:spPr>
        <p:txBody>
          <a:bodyPr/>
          <a:lstStyle/>
          <a:p>
            <a:r>
              <a:rPr lang="es-ES" b="1" dirty="0">
                <a:solidFill>
                  <a:srgbClr val="CC3300"/>
                </a:solidFill>
              </a:rPr>
              <a:t>SOÑAR PARA ACTUAR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212B11-2CEC-FB9C-E9C9-D830F906E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213" y="2435290"/>
            <a:ext cx="9946400" cy="3475932"/>
          </a:xfrm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rgbClr val="002060"/>
                </a:solidFill>
              </a:rPr>
              <a:t>Los descartados como actores de un futuro nuevo. Asociación de manos abiertas, conocer a nuestro rebaño, “saber mirar y escuchar”.</a:t>
            </a:r>
          </a:p>
          <a:p>
            <a:r>
              <a:rPr lang="es-ES" sz="24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Involucrar a todos los AA.AA.DB. en un proyecto común que beneficie a todos. Somos integradores, realistas, propositivos, testimonio como mejor arma.</a:t>
            </a:r>
          </a:p>
          <a:p>
            <a:r>
              <a:rPr lang="es-ES" sz="2400" b="1" dirty="0">
                <a:solidFill>
                  <a:srgbClr val="009900"/>
                </a:solidFill>
                <a:latin typeface="Georgia Pro" panose="02040502050405020303" pitchFamily="18" charset="0"/>
              </a:rPr>
              <a:t>Cambiar el funcionamiento de la sociedad. Poner nuestro “granito de arena”. Una tormenta no se puede detener, sólo se puede aprender a navegar</a:t>
            </a:r>
            <a:r>
              <a:rPr lang="es-ES" sz="2400" b="1" dirty="0">
                <a:solidFill>
                  <a:srgbClr val="009900"/>
                </a:solidFill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65426F-E73D-8928-8941-7A11A49E61BC}"/>
              </a:ext>
            </a:extLst>
          </p:cNvPr>
          <p:cNvSpPr txBox="1"/>
          <p:nvPr/>
        </p:nvSpPr>
        <p:spPr>
          <a:xfrm>
            <a:off x="2304661" y="1744824"/>
            <a:ext cx="7632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ACCIÓN EN TRES ÁREAS URGENTES</a:t>
            </a:r>
          </a:p>
        </p:txBody>
      </p:sp>
    </p:spTree>
    <p:extLst>
      <p:ext uri="{BB962C8B-B14F-4D97-AF65-F5344CB8AC3E}">
        <p14:creationId xmlns:p14="http://schemas.microsoft.com/office/powerpoint/2010/main" val="1397462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B61E8-6643-BD3D-B752-0B04EB769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46088"/>
            <a:ext cx="9027400" cy="976312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>
                <a:solidFill>
                  <a:srgbClr val="CC3300"/>
                </a:solidFill>
              </a:rPr>
              <a:t>PARA QUÉ CONTAR EL SUEÑO DE LOS 9 AÑOS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04CB2B03-2741-9D8D-49DD-4F49A52D1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4992" y="1598613"/>
            <a:ext cx="4051007" cy="2872100"/>
          </a:xfr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6880728-C2B8-4B12-10C8-0EDC60092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43404" y="1598613"/>
            <a:ext cx="4051007" cy="4262436"/>
          </a:xfrm>
        </p:spPr>
        <p:txBody>
          <a:bodyPr>
            <a:no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Lo cuenta el propio Don Bosco: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Servirá de norma para superar las dificultades futuras, tomando lecciones del pasado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Servirá para dar a conocer cómo Dios mismo guio siempre todos los sucesos.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tx1"/>
                </a:solidFill>
              </a:rPr>
              <a:t>Servirá de ameno entretenimiento para mis hijos, cuando lean los acontecimientos en los que formó parte su padre y cuando –llamado por Dios- ya no esté entre ellos.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B5AD34E-E40A-85BB-9D1C-5F14689B6A6A}"/>
              </a:ext>
            </a:extLst>
          </p:cNvPr>
          <p:cNvSpPr txBox="1"/>
          <p:nvPr/>
        </p:nvSpPr>
        <p:spPr>
          <a:xfrm>
            <a:off x="6288833" y="4646926"/>
            <a:ext cx="552372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200" dirty="0">
                <a:solidFill>
                  <a:srgbClr val="0000FF"/>
                </a:solidFill>
                <a:latin typeface="Arial Narrow" panose="020B0606020202030204" pitchFamily="34" charset="0"/>
              </a:rPr>
              <a:t>“El mundo necesita un suplemento de alma, un alma que derrame horizontes de grandeza, conciencias limpias y oleadas de verdad y de justicia. Un alma que nos devuelva una sonrisa de esperanza”</a:t>
            </a:r>
          </a:p>
          <a:p>
            <a:pPr algn="ctr"/>
            <a:r>
              <a:rPr lang="es-ES" i="1" dirty="0">
                <a:solidFill>
                  <a:srgbClr val="0000FF"/>
                </a:solidFill>
                <a:latin typeface="Arial Narrow" panose="020B0606020202030204" pitchFamily="34" charset="0"/>
              </a:rPr>
              <a:t>Henry Bergson</a:t>
            </a:r>
          </a:p>
        </p:txBody>
      </p:sp>
    </p:spTree>
    <p:extLst>
      <p:ext uri="{BB962C8B-B14F-4D97-AF65-F5344CB8AC3E}">
        <p14:creationId xmlns:p14="http://schemas.microsoft.com/office/powerpoint/2010/main" val="262461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ERANZA _ Cuando la tormenta pase">
            <a:hlinkClick r:id="" action="ppaction://media"/>
            <a:extLst>
              <a:ext uri="{FF2B5EF4-FFF2-40B4-BE49-F238E27FC236}">
                <a16:creationId xmlns:a16="http://schemas.microsoft.com/office/drawing/2014/main" id="{7AEB360B-37AA-DA23-9AF1-DD537C86F9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3993" y="1576841"/>
            <a:ext cx="8425542" cy="4739368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94CCB055-99F4-3C68-75AE-D0869326FC12}"/>
              </a:ext>
            </a:extLst>
          </p:cNvPr>
          <p:cNvSpPr txBox="1">
            <a:spLocks/>
          </p:cNvSpPr>
          <p:nvPr/>
        </p:nvSpPr>
        <p:spPr>
          <a:xfrm>
            <a:off x="2592925" y="624110"/>
            <a:ext cx="8911687" cy="86878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>
                <a:solidFill>
                  <a:srgbClr val="CC3300"/>
                </a:solidFill>
              </a:rPr>
              <a:t>ESPERANZA – Cuando la tormenta pase</a:t>
            </a:r>
          </a:p>
        </p:txBody>
      </p:sp>
    </p:spTree>
    <p:extLst>
      <p:ext uri="{BB962C8B-B14F-4D97-AF65-F5344CB8AC3E}">
        <p14:creationId xmlns:p14="http://schemas.microsoft.com/office/powerpoint/2010/main" val="2386592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96FAEC-B62E-44F5-5FB0-406B68B4E2BF}"/>
              </a:ext>
            </a:extLst>
          </p:cNvPr>
          <p:cNvSpPr txBox="1">
            <a:spLocks/>
          </p:cNvSpPr>
          <p:nvPr/>
        </p:nvSpPr>
        <p:spPr>
          <a:xfrm>
            <a:off x="2592925" y="624110"/>
            <a:ext cx="8911687" cy="86878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>
                <a:solidFill>
                  <a:srgbClr val="CC3300"/>
                </a:solidFill>
              </a:rPr>
              <a:t>PARA LA REFLEXIÓN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6CC848-18A8-2F56-00D8-20D6AA2C09AF}"/>
              </a:ext>
            </a:extLst>
          </p:cNvPr>
          <p:cNvSpPr txBox="1"/>
          <p:nvPr/>
        </p:nvSpPr>
        <p:spPr>
          <a:xfrm>
            <a:off x="2388637" y="1903445"/>
            <a:ext cx="90320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180340" lvl="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s-E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¿Cómo podemos soñar en este mundo actual, con la de problemas que existen? ¿Eres de los que piensan que hay una solución o de los pesimistas que pasan los días como se puede?</a:t>
            </a:r>
            <a:endParaRPr lang="es-E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80340" lvl="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s-ES" sz="2000" b="1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¿Eres de los que huyen de los lobos o de los que se enfrenta a ellos?</a:t>
            </a:r>
            <a:endParaRPr lang="es-E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80340" lvl="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s-ES" sz="2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¿Cuáles son tus horizontes personales dentro de tu Asociación?</a:t>
            </a:r>
            <a:endParaRPr lang="es-ES" sz="2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80340" lvl="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s-ES" sz="2000" b="1" dirty="0">
                <a:solidFill>
                  <a:srgbClr val="0099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¿Cómo lees los signos de los tiempos? ¿Son significativos para ti? ¿Son signos que humanizan o no?</a:t>
            </a:r>
            <a:endParaRPr lang="es-ES" sz="20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80340" lvl="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s-E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¿Cuáles son tus sueños personales? Y ¿en la Asociación de los AA.AA.DB.?</a:t>
            </a:r>
            <a:endParaRPr lang="es-E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75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30034-FE81-0CE5-C25D-A3065653A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086" y="652102"/>
            <a:ext cx="2548242" cy="1280890"/>
          </a:xfrm>
        </p:spPr>
        <p:txBody>
          <a:bodyPr/>
          <a:lstStyle/>
          <a:p>
            <a:r>
              <a:rPr lang="es-ES" b="1" dirty="0">
                <a:solidFill>
                  <a:srgbClr val="CC3300"/>
                </a:solidFill>
              </a:rPr>
              <a:t>GRACIAS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5A39FB-59D7-E9CC-B69A-2984DBC34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482" y="1508449"/>
            <a:ext cx="4315441" cy="646922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Vocalía Nacional de Formación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0FE1BC-94DD-FB14-A474-C27CAED51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171" y="2248676"/>
            <a:ext cx="4320073" cy="4320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8025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6877288-2B85-4ED0-5F4C-52247ACC9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CC3300"/>
                </a:solidFill>
              </a:rPr>
              <a:t>PRESENTACIÓN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74EF9DF-3F4D-A365-3ED9-B0EEFB5E3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2924" y="1592503"/>
            <a:ext cx="4313864" cy="1943799"/>
          </a:xfrm>
        </p:spPr>
        <p:txBody>
          <a:bodyPr/>
          <a:lstStyle/>
          <a:p>
            <a:pPr marL="0" indent="0" algn="ctr">
              <a:buNone/>
            </a:pPr>
            <a:r>
              <a:rPr lang="es-ES" b="1" dirty="0">
                <a:solidFill>
                  <a:srgbClr val="002060"/>
                </a:solidFill>
              </a:rPr>
              <a:t>RECTOR MAYOR</a:t>
            </a:r>
          </a:p>
          <a:p>
            <a:pPr marL="0" indent="0" algn="ctr">
              <a:buNone/>
            </a:pPr>
            <a:r>
              <a:rPr lang="es-ES" dirty="0"/>
              <a:t>PRESENTACIÓN AGUINALDO 2024: </a:t>
            </a:r>
            <a:r>
              <a:rPr lang="es-ES" b="1" dirty="0"/>
              <a:t>“EL SUEÑO QUE HACE SOÑAR”</a:t>
            </a:r>
          </a:p>
          <a:p>
            <a:pPr marL="0" indent="0" algn="ctr">
              <a:buNone/>
            </a:pPr>
            <a:r>
              <a:rPr lang="es-ES" i="1" dirty="0"/>
              <a:t>Un corazón que transforma “lobos” en “corderos”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E6B2E8E-B0D0-5A80-34DC-BFC735A0D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1592503"/>
            <a:ext cx="4313864" cy="1617228"/>
          </a:xfrm>
        </p:spPr>
        <p:txBody>
          <a:bodyPr/>
          <a:lstStyle/>
          <a:p>
            <a:pPr marL="0" indent="0" algn="ctr">
              <a:buNone/>
            </a:pPr>
            <a:r>
              <a:rPr lang="es-ES" b="1" dirty="0">
                <a:solidFill>
                  <a:srgbClr val="002060"/>
                </a:solidFill>
              </a:rPr>
              <a:t>PAPA FRANCISCO</a:t>
            </a:r>
          </a:p>
          <a:p>
            <a:pPr marL="0" indent="0" algn="ctr">
              <a:buNone/>
            </a:pPr>
            <a:r>
              <a:rPr lang="es-ES" b="1" dirty="0"/>
              <a:t>“SOÑEMOS JUNTOS”</a:t>
            </a:r>
          </a:p>
          <a:p>
            <a:pPr marL="0" indent="0" algn="ctr">
              <a:buNone/>
            </a:pPr>
            <a:r>
              <a:rPr lang="es-ES" i="1" dirty="0"/>
              <a:t>El camino a un futuro  mejor</a:t>
            </a:r>
          </a:p>
        </p:txBody>
      </p:sp>
      <p:pic>
        <p:nvPicPr>
          <p:cNvPr id="2052" name="Picture 4" descr="El español Ángel Fernández Artime, ratificado como rector mayor de los  Salesianos">
            <a:extLst>
              <a:ext uri="{FF2B5EF4-FFF2-40B4-BE49-F238E27FC236}">
                <a16:creationId xmlns:a16="http://schemas.microsoft.com/office/drawing/2014/main" id="{6EEF6D54-8D06-EB89-1D17-894A1973C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5" b="3949"/>
          <a:stretch/>
        </p:blipFill>
        <p:spPr bwMode="auto">
          <a:xfrm>
            <a:off x="3696437" y="3429000"/>
            <a:ext cx="5736811" cy="3102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7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B0F66E-D45F-7AFF-7F2F-85F0114D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78119"/>
          </a:xfrm>
        </p:spPr>
        <p:txBody>
          <a:bodyPr/>
          <a:lstStyle/>
          <a:p>
            <a:r>
              <a:rPr lang="es-ES" b="1" dirty="0">
                <a:solidFill>
                  <a:srgbClr val="CC3300"/>
                </a:solidFill>
              </a:rPr>
              <a:t>SOÑEMOS JUNTOS EN ESTA HORA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DF952E-E445-2696-1508-DE814CE50B1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760" y="1614196"/>
            <a:ext cx="3266660" cy="324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spaña entra en el verano con el 40% del territorio en alerta o emergencia  por sequía | Clima y Medio Ambiente | EL PAÍS">
            <a:extLst>
              <a:ext uri="{FF2B5EF4-FFF2-40B4-BE49-F238E27FC236}">
                <a16:creationId xmlns:a16="http://schemas.microsoft.com/office/drawing/2014/main" id="{FD4724EF-25E5-BCF6-B70C-7BBD0C433C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249" y="1614196"/>
            <a:ext cx="2590653" cy="1457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ESASTRES NATURALES EN MEDIO DE LA PANDEMIA - Academia Nacional de Medicina  de Colombia">
            <a:extLst>
              <a:ext uri="{FF2B5EF4-FFF2-40B4-BE49-F238E27FC236}">
                <a16:creationId xmlns:a16="http://schemas.microsoft.com/office/drawing/2014/main" id="{C12016CD-8024-75F1-6445-03DD933A3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250" y="3230092"/>
            <a:ext cx="2550523" cy="1594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os desastres naturales no cesan en Grecia: de los incendios a inundaciones  récord con dos muertos">
            <a:extLst>
              <a:ext uri="{FF2B5EF4-FFF2-40B4-BE49-F238E27FC236}">
                <a16:creationId xmlns:a16="http://schemas.microsoft.com/office/drawing/2014/main" id="{4D7D5892-E5CB-2C5E-3A50-F3DA9C791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96" y="5005697"/>
            <a:ext cx="2529158" cy="142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ORDEROS Y LOBOS – Enrique Martínez Lozano">
            <a:extLst>
              <a:ext uri="{FF2B5EF4-FFF2-40B4-BE49-F238E27FC236}">
                <a16:creationId xmlns:a16="http://schemas.microsoft.com/office/drawing/2014/main" id="{4F88E5EC-2BBA-E805-3552-4B98DFE1A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90" y="5005697"/>
            <a:ext cx="2438399" cy="1664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ARITZA MUSETT: El Consumismo y la Cultura Hedonista">
            <a:extLst>
              <a:ext uri="{FF2B5EF4-FFF2-40B4-BE49-F238E27FC236}">
                <a16:creationId xmlns:a16="http://schemas.microsoft.com/office/drawing/2014/main" id="{8BDC1807-66F7-8C6E-42D3-149AA9846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211" y="1614196"/>
            <a:ext cx="2242491" cy="1515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Aula de Estudios Superiores en Derechos Humanos - &quot;Donde antes se combatía  la ideología como falsa conciencia, ahora se oculta la conciencia de la  ideología. Todo ello, con el lenguaje de los">
            <a:extLst>
              <a:ext uri="{FF2B5EF4-FFF2-40B4-BE49-F238E27FC236}">
                <a16:creationId xmlns:a16="http://schemas.microsoft.com/office/drawing/2014/main" id="{320505C5-7531-F150-5A0E-AAD616F63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5"/>
          <a:stretch/>
        </p:blipFill>
        <p:spPr bwMode="auto">
          <a:xfrm>
            <a:off x="9074043" y="3273087"/>
            <a:ext cx="2070723" cy="1551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Lectura y falsa conciencia">
            <a:extLst>
              <a:ext uri="{FF2B5EF4-FFF2-40B4-BE49-F238E27FC236}">
                <a16:creationId xmlns:a16="http://schemas.microsoft.com/office/drawing/2014/main" id="{547ACFA2-83DF-7883-E759-E2E20242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587" y="4947758"/>
            <a:ext cx="2474659" cy="1664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02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s periferias urbanas como motor de desarrollo - Revista Haz">
            <a:extLst>
              <a:ext uri="{FF2B5EF4-FFF2-40B4-BE49-F238E27FC236}">
                <a16:creationId xmlns:a16="http://schemas.microsoft.com/office/drawing/2014/main" id="{587C95AC-5C0D-E9F0-6F90-B21313D6DB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0"/>
            <a:ext cx="9143999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738C20-7318-A487-71E4-DACB0238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790" y="577457"/>
            <a:ext cx="5067507" cy="90611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s-ES" sz="44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SOÑAR PARA VER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E09A93F-9494-9E4E-34D3-1C9E38EA2CA6}"/>
              </a:ext>
            </a:extLst>
          </p:cNvPr>
          <p:cNvSpPr txBox="1"/>
          <p:nvPr/>
        </p:nvSpPr>
        <p:spPr>
          <a:xfrm>
            <a:off x="2071397" y="1483566"/>
            <a:ext cx="8649476" cy="1938992"/>
          </a:xfrm>
          <a:prstGeom prst="rect">
            <a:avLst/>
          </a:prstGeom>
          <a:solidFill>
            <a:srgbClr val="EAFFE7"/>
          </a:solidFill>
        </p:spPr>
        <p:txBody>
          <a:bodyPr wrap="square" rtlCol="0">
            <a:spAutoFit/>
          </a:bodyPr>
          <a:lstStyle/>
          <a:p>
            <a:r>
              <a:rPr lang="es-ES" sz="2400" dirty="0"/>
              <a:t>TRES ACTITUDES QUE IMPIDEN CRECER Y CONECTAR CON LA REALIDAD:</a:t>
            </a:r>
          </a:p>
          <a:p>
            <a:pPr marL="342900" indent="-342900">
              <a:buAutoNum type="arabicPeriod"/>
            </a:pPr>
            <a:r>
              <a:rPr lang="es-ES" sz="2400" dirty="0"/>
              <a:t>El </a:t>
            </a:r>
            <a:r>
              <a:rPr lang="es-ES" sz="2400" b="1" dirty="0"/>
              <a:t>NARCISISMO</a:t>
            </a:r>
            <a:r>
              <a:rPr lang="es-ES" sz="2400" dirty="0"/>
              <a:t>: La cultura del espejo</a:t>
            </a:r>
          </a:p>
          <a:p>
            <a:pPr marL="342900" indent="-342900">
              <a:buAutoNum type="arabicPeriod"/>
            </a:pPr>
            <a:r>
              <a:rPr lang="es-ES" sz="2400" dirty="0"/>
              <a:t>El </a:t>
            </a:r>
            <a:r>
              <a:rPr lang="es-ES" sz="2400" b="1" dirty="0"/>
              <a:t>DESÁNIMO</a:t>
            </a:r>
            <a:r>
              <a:rPr lang="es-ES" sz="2400" dirty="0"/>
              <a:t>: La queja continua</a:t>
            </a:r>
          </a:p>
          <a:p>
            <a:pPr marL="342900" indent="-342900">
              <a:buAutoNum type="arabicPeriod"/>
            </a:pPr>
            <a:r>
              <a:rPr lang="es-ES" sz="2400" dirty="0"/>
              <a:t>El </a:t>
            </a:r>
            <a:r>
              <a:rPr lang="es-ES" sz="2400" b="1" dirty="0"/>
              <a:t>PESIMISMO</a:t>
            </a:r>
            <a:r>
              <a:rPr lang="es-ES" sz="2400" dirty="0"/>
              <a:t>: Portazo al futuro y las posibilidades</a:t>
            </a:r>
          </a:p>
        </p:txBody>
      </p:sp>
      <p:pic>
        <p:nvPicPr>
          <p:cNvPr id="4100" name="Picture 4" descr="Frases de San Juan Bosco, “padre y maestro de los jóvenes”">
            <a:extLst>
              <a:ext uri="{FF2B5EF4-FFF2-40B4-BE49-F238E27FC236}">
                <a16:creationId xmlns:a16="http://schemas.microsoft.com/office/drawing/2014/main" id="{2C754DF8-C76C-10C9-4AFE-4EA4F8CFC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01" y="3685593"/>
            <a:ext cx="5017522" cy="287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1D6B594-EEA3-D8F3-58B8-EC9E9F1455FF}"/>
              </a:ext>
            </a:extLst>
          </p:cNvPr>
          <p:cNvSpPr txBox="1"/>
          <p:nvPr/>
        </p:nvSpPr>
        <p:spPr>
          <a:xfrm>
            <a:off x="5994918" y="3863899"/>
            <a:ext cx="4604657" cy="2677656"/>
          </a:xfrm>
          <a:prstGeom prst="rect">
            <a:avLst/>
          </a:prstGeom>
          <a:solidFill>
            <a:srgbClr val="EAFFE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Baskerville Old Face" panose="02020602080505020303" pitchFamily="18" charset="0"/>
              </a:rPr>
              <a:t>“Hay que comprometerse con lo pequeño, con lo concreto, con las acciones positivas que uno puede tomar, ya sea para sembrar esperanza o reclamar justicia” </a:t>
            </a:r>
            <a:r>
              <a:rPr lang="es-ES" sz="2800" i="1" dirty="0">
                <a:latin typeface="Baskerville Old Face" panose="02020602080505020303" pitchFamily="18" charset="0"/>
              </a:rPr>
              <a:t>(Francisco)</a:t>
            </a:r>
            <a:endParaRPr lang="es-ES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1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38C20-7318-A487-71E4-DACB0238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CC3300"/>
                </a:solidFill>
              </a:rPr>
              <a:t>SOÑAR PARA ELEGIR</a:t>
            </a:r>
          </a:p>
        </p:txBody>
      </p:sp>
      <p:pic>
        <p:nvPicPr>
          <p:cNvPr id="5122" name="Picture 2" descr="Virtudes olvidadas: el discernimiento — EB Global: Enfoque Bíblico / Bible  Focus">
            <a:extLst>
              <a:ext uri="{FF2B5EF4-FFF2-40B4-BE49-F238E27FC236}">
                <a16:creationId xmlns:a16="http://schemas.microsoft.com/office/drawing/2014/main" id="{ECC681FC-26FB-E708-58AE-2BFDF30A59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45" y="1380931"/>
            <a:ext cx="8619820" cy="48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9500A92-C5A1-9F7A-8E49-55D98C7E27DB}"/>
              </a:ext>
            </a:extLst>
          </p:cNvPr>
          <p:cNvSpPr txBox="1"/>
          <p:nvPr/>
        </p:nvSpPr>
        <p:spPr>
          <a:xfrm>
            <a:off x="3119445" y="4784571"/>
            <a:ext cx="67109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Discernir y elegir</a:t>
            </a:r>
          </a:p>
          <a:p>
            <a:r>
              <a:rPr lang="es-E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Capacidad y reflexión</a:t>
            </a:r>
          </a:p>
          <a:p>
            <a:r>
              <a:rPr lang="es-E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Fieles a nuestros principios y valores</a:t>
            </a:r>
          </a:p>
        </p:txBody>
      </p:sp>
    </p:spTree>
    <p:extLst>
      <p:ext uri="{BB962C8B-B14F-4D97-AF65-F5344CB8AC3E}">
        <p14:creationId xmlns:p14="http://schemas.microsoft.com/office/powerpoint/2010/main" val="16740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38C20-7318-A487-71E4-DACB0238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45" y="624110"/>
            <a:ext cx="9601167" cy="1280890"/>
          </a:xfrm>
        </p:spPr>
        <p:txBody>
          <a:bodyPr/>
          <a:lstStyle/>
          <a:p>
            <a:r>
              <a:rPr lang="es-ES" b="1" dirty="0">
                <a:solidFill>
                  <a:srgbClr val="CC3300"/>
                </a:solidFill>
              </a:rPr>
              <a:t>SOÑAR PARA ELEGIR : Encontrar horizontes</a:t>
            </a:r>
          </a:p>
        </p:txBody>
      </p:sp>
      <p:pic>
        <p:nvPicPr>
          <p:cNvPr id="6146" name="Picture 2" descr="Durísimo artículo de Wanderer sobre el Papa Francisco - Infovaticana Blogs">
            <a:extLst>
              <a:ext uri="{FF2B5EF4-FFF2-40B4-BE49-F238E27FC236}">
                <a16:creationId xmlns:a16="http://schemas.microsoft.com/office/drawing/2014/main" id="{4A027453-650C-F869-3A8D-C3081BFF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10" y="1302917"/>
            <a:ext cx="4702629" cy="3135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9500A92-C5A1-9F7A-8E49-55D98C7E27DB}"/>
              </a:ext>
            </a:extLst>
          </p:cNvPr>
          <p:cNvSpPr txBox="1"/>
          <p:nvPr/>
        </p:nvSpPr>
        <p:spPr>
          <a:xfrm>
            <a:off x="4017157" y="2044005"/>
            <a:ext cx="52388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Qué horizontes en tu vida</a:t>
            </a:r>
          </a:p>
          <a:p>
            <a:r>
              <a:rPr lang="es-ES" sz="2800" b="1" dirty="0"/>
              <a:t>Saber mirar y buscarlos</a:t>
            </a:r>
          </a:p>
          <a:p>
            <a:r>
              <a:rPr lang="es-ES" sz="2800" b="1" dirty="0"/>
              <a:t>No vacilar ante la tormenta</a:t>
            </a:r>
          </a:p>
        </p:txBody>
      </p:sp>
      <p:pic>
        <p:nvPicPr>
          <p:cNvPr id="6148" name="Picture 4" descr="RMG – &quot;A pandemia revela o melhor de muitas pessoas&quot;: entrevista do  Reitor-Mor, P. Ángel Fernández">
            <a:extLst>
              <a:ext uri="{FF2B5EF4-FFF2-40B4-BE49-F238E27FC236}">
                <a16:creationId xmlns:a16="http://schemas.microsoft.com/office/drawing/2014/main" id="{90CA3330-34BD-DE75-5172-376E10096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5" t="11908" r="7532" b="3309"/>
          <a:stretch/>
        </p:blipFill>
        <p:spPr bwMode="auto">
          <a:xfrm>
            <a:off x="7347855" y="3458980"/>
            <a:ext cx="4203082" cy="3167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923BCB-F967-FF45-6A71-3B6677EDE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523" y="4953001"/>
            <a:ext cx="7086271" cy="1384995"/>
          </a:xfrm>
        </p:spPr>
        <p:txBody>
          <a:bodyPr/>
          <a:lstStyle/>
          <a:p>
            <a:pPr marL="0" indent="0">
              <a:buNone/>
            </a:pPr>
            <a:r>
              <a:rPr lang="es-ES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 sueño como profecía a actualizar</a:t>
            </a:r>
          </a:p>
          <a:p>
            <a:pPr marL="0" indent="0">
              <a:buNone/>
            </a:pPr>
            <a:r>
              <a:rPr lang="es-ES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entrega a la Providencia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4658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38C20-7318-A487-71E4-DACB0238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45" y="624110"/>
            <a:ext cx="9601167" cy="1280890"/>
          </a:xfrm>
        </p:spPr>
        <p:txBody>
          <a:bodyPr/>
          <a:lstStyle/>
          <a:p>
            <a:r>
              <a:rPr lang="es-ES" b="1" dirty="0">
                <a:solidFill>
                  <a:srgbClr val="CC3300"/>
                </a:solidFill>
              </a:rPr>
              <a:t>SOÑAR PARA ELEGIR : </a:t>
            </a:r>
            <a:r>
              <a:rPr lang="es-ES" sz="2600" b="1" dirty="0">
                <a:solidFill>
                  <a:srgbClr val="CC3300"/>
                </a:solidFill>
              </a:rPr>
              <a:t>Proceso de Discernimiento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9500A92-C5A1-9F7A-8E49-55D98C7E27DB}"/>
              </a:ext>
            </a:extLst>
          </p:cNvPr>
          <p:cNvSpPr txBox="1"/>
          <p:nvPr/>
        </p:nvSpPr>
        <p:spPr>
          <a:xfrm>
            <a:off x="1897225" y="1745426"/>
            <a:ext cx="63883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00FF"/>
                </a:solidFill>
              </a:rPr>
              <a:t>Excluir moralismos y relativismo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00FF"/>
                </a:solidFill>
              </a:rPr>
              <a:t>Apertura a la verdad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00FF"/>
                </a:solidFill>
              </a:rPr>
              <a:t>No poseemos la verdad, es ella la que nos posee y nos atrae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923BCB-F967-FF45-6A71-3B6677EDE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151" y="4495801"/>
            <a:ext cx="8210939" cy="13849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sz="3200" i="1" dirty="0">
                <a:ln>
                  <a:solidFill>
                    <a:srgbClr val="FFFF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El Espíritu nos guía a la verdad (</a:t>
            </a:r>
            <a:r>
              <a:rPr lang="es-ES" sz="3200" i="1" dirty="0" err="1">
                <a:ln>
                  <a:solidFill>
                    <a:srgbClr val="FFFF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Jn</a:t>
            </a:r>
            <a:r>
              <a:rPr lang="es-ES" sz="3200" i="1" dirty="0">
                <a:ln>
                  <a:solidFill>
                    <a:srgbClr val="FFFF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 16, 13)</a:t>
            </a:r>
          </a:p>
          <a:p>
            <a:pPr marL="0" indent="0">
              <a:buNone/>
            </a:pPr>
            <a:r>
              <a:rPr lang="es-ES" sz="3200" i="1" dirty="0">
                <a:ln>
                  <a:solidFill>
                    <a:srgbClr val="FFFF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Nos enseña a través de los signos de los tiempos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91548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ISCERNIR LOS SIGNOS DE LOS TIEMPOS - YouTube">
            <a:extLst>
              <a:ext uri="{FF2B5EF4-FFF2-40B4-BE49-F238E27FC236}">
                <a16:creationId xmlns:a16="http://schemas.microsoft.com/office/drawing/2014/main" id="{7BC205E9-FF31-8B59-2147-9CB3FA143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738C20-7318-A487-71E4-DACB0238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45" y="624110"/>
            <a:ext cx="9601167" cy="1121316"/>
          </a:xfrm>
        </p:spPr>
        <p:txBody>
          <a:bodyPr/>
          <a:lstStyle/>
          <a:p>
            <a:r>
              <a:rPr lang="es-ES" b="1" dirty="0">
                <a:solidFill>
                  <a:srgbClr val="CC3300"/>
                </a:solidFill>
              </a:rPr>
              <a:t>SOÑAR PARA ELEGIR : </a:t>
            </a:r>
            <a:r>
              <a:rPr lang="es-ES" sz="2800" b="1" dirty="0">
                <a:solidFill>
                  <a:srgbClr val="CC3300"/>
                </a:solidFill>
              </a:rPr>
              <a:t>Los signos de los tiempos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923BCB-F967-FF45-6A71-3B6677EDE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673" y="3918856"/>
            <a:ext cx="10543591" cy="2877593"/>
          </a:xfrm>
        </p:spPr>
        <p:txBody>
          <a:bodyPr>
            <a:normAutofit/>
          </a:bodyPr>
          <a:lstStyle/>
          <a:p>
            <a:r>
              <a:rPr lang="es-ES" sz="26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haroni" panose="02010803020104030203" pitchFamily="2" charset="-79"/>
              </a:rPr>
              <a:t>Evitar el aislamiento y exclusión de los ancianos</a:t>
            </a:r>
          </a:p>
          <a:p>
            <a:r>
              <a:rPr lang="es-ES" sz="26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haroni" panose="02010803020104030203" pitchFamily="2" charset="-79"/>
              </a:rPr>
              <a:t>Proteger y regenerar la tierra, no a cualquier precio</a:t>
            </a:r>
          </a:p>
          <a:p>
            <a:r>
              <a:rPr lang="es-ES" sz="26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haroni" panose="02010803020104030203" pitchFamily="2" charset="-79"/>
              </a:rPr>
              <a:t>Sentirnos parte de la creación, no sus dueños</a:t>
            </a:r>
          </a:p>
          <a:p>
            <a:r>
              <a:rPr lang="es-ES" sz="26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haroni" panose="02010803020104030203" pitchFamily="2" charset="-79"/>
              </a:rPr>
              <a:t>Protagonismo femenino</a:t>
            </a:r>
          </a:p>
          <a:p>
            <a:r>
              <a:rPr lang="es-ES" sz="26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haroni" panose="02010803020104030203" pitchFamily="2" charset="-79"/>
              </a:rPr>
              <a:t>Fraternidad por encima del individualismo, unión de ánimos</a:t>
            </a:r>
          </a:p>
        </p:txBody>
      </p:sp>
    </p:spTree>
    <p:extLst>
      <p:ext uri="{BB962C8B-B14F-4D97-AF65-F5344CB8AC3E}">
        <p14:creationId xmlns:p14="http://schemas.microsoft.com/office/powerpoint/2010/main" val="35054562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omos documentales - El Vaticano. La ciudad que quería ser eterna -  Documental en RTVE">
            <a:extLst>
              <a:ext uri="{FF2B5EF4-FFF2-40B4-BE49-F238E27FC236}">
                <a16:creationId xmlns:a16="http://schemas.microsoft.com/office/drawing/2014/main" id="{63BC2BD3-E193-97C7-0DCC-C34F4167A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290" y="1352939"/>
            <a:ext cx="8677247" cy="4880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738C20-7318-A487-71E4-DACB0238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45" y="624110"/>
            <a:ext cx="9601167" cy="1280890"/>
          </a:xfrm>
        </p:spPr>
        <p:txBody>
          <a:bodyPr/>
          <a:lstStyle/>
          <a:p>
            <a:r>
              <a:rPr lang="es-ES" b="1" dirty="0">
                <a:solidFill>
                  <a:srgbClr val="CC3300"/>
                </a:solidFill>
              </a:rPr>
              <a:t>SOÑAR PARA ELEGIR : </a:t>
            </a:r>
            <a:r>
              <a:rPr lang="es-ES" sz="2600" b="1" dirty="0">
                <a:solidFill>
                  <a:srgbClr val="CC3300"/>
                </a:solidFill>
              </a:rPr>
              <a:t>Proceso de Discernimiento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9500A92-C5A1-9F7A-8E49-55D98C7E27DB}"/>
              </a:ext>
            </a:extLst>
          </p:cNvPr>
          <p:cNvSpPr txBox="1"/>
          <p:nvPr/>
        </p:nvSpPr>
        <p:spPr>
          <a:xfrm>
            <a:off x="1670181" y="1745426"/>
            <a:ext cx="10123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00FF"/>
                </a:solidFill>
              </a:rPr>
              <a:t>Dios no se impone, nos propone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00FF"/>
                </a:solidFill>
              </a:rPr>
              <a:t>La Iglesia es instrumento de misericordia, cuidémosla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923BCB-F967-FF45-6A71-3B6677EDE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963" y="3582251"/>
            <a:ext cx="10524932" cy="2298545"/>
          </a:xfrm>
        </p:spPr>
        <p:txBody>
          <a:bodyPr>
            <a:normAutofit fontScale="70000" lnSpcReduction="20000"/>
          </a:bodyPr>
          <a:lstStyle/>
          <a:p>
            <a:r>
              <a:rPr lang="es-ES" sz="4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Cómo actuar en un contexto polarizado – DISCERNIMIENTO</a:t>
            </a:r>
          </a:p>
          <a:p>
            <a:r>
              <a:rPr lang="es-ES" sz="4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Situaciones límite, de desborde, promoviéndolas dentro de la Iglesia: </a:t>
            </a:r>
            <a:r>
              <a:rPr lang="es-ES" sz="4000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Sinodalidad</a:t>
            </a:r>
            <a:endParaRPr lang="es-ES" sz="40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Berlin Sans FB Demi" panose="020E0802020502020306" pitchFamily="34" charset="0"/>
              <a:cs typeface="Aharoni" panose="02010803020104030203" pitchFamily="2" charset="-79"/>
            </a:endParaRPr>
          </a:p>
          <a:p>
            <a:r>
              <a:rPr lang="es-ES" sz="4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Actuando como Don Bosco: con la Iglesia y abiertos al Espíritu</a:t>
            </a:r>
          </a:p>
          <a:p>
            <a:endParaRPr lang="es-ES" sz="30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256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138</TotalTime>
  <Words>770</Words>
  <Application>Microsoft Office PowerPoint</Application>
  <PresentationFormat>Panorámica</PresentationFormat>
  <Paragraphs>80</Paragraphs>
  <Slides>16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8" baseType="lpstr">
      <vt:lpstr>Aharoni</vt:lpstr>
      <vt:lpstr>Arial</vt:lpstr>
      <vt:lpstr>Arial Narrow</vt:lpstr>
      <vt:lpstr>Arial Nova</vt:lpstr>
      <vt:lpstr>Baskerville Old Face</vt:lpstr>
      <vt:lpstr>Berlin Sans FB Demi</vt:lpstr>
      <vt:lpstr>Cambria</vt:lpstr>
      <vt:lpstr>Century Gothic</vt:lpstr>
      <vt:lpstr>Georgia Pro</vt:lpstr>
      <vt:lpstr>Times New Roman</vt:lpstr>
      <vt:lpstr>Wingdings 3</vt:lpstr>
      <vt:lpstr>Espiral</vt:lpstr>
      <vt:lpstr>SOÑAR CON EL PAPA EN SALESIANO</vt:lpstr>
      <vt:lpstr>PRESENTACIÓN</vt:lpstr>
      <vt:lpstr>SOÑEMOS JUNTOS EN ESTA HORA</vt:lpstr>
      <vt:lpstr>SOÑAR PARA VER</vt:lpstr>
      <vt:lpstr>SOÑAR PARA ELEGIR</vt:lpstr>
      <vt:lpstr>SOÑAR PARA ELEGIR : Encontrar horizontes</vt:lpstr>
      <vt:lpstr>SOÑAR PARA ELEGIR : Proceso de Discernimiento</vt:lpstr>
      <vt:lpstr>SOÑAR PARA ELEGIR : Los signos de los tiempos</vt:lpstr>
      <vt:lpstr>SOÑAR PARA ELEGIR : Proceso de Discernimiento</vt:lpstr>
      <vt:lpstr>SOÑAR PARA ACTUAR</vt:lpstr>
      <vt:lpstr>SOÑAR PARA ACTUAR</vt:lpstr>
      <vt:lpstr>SOÑAR PARA ACTUAR</vt:lpstr>
      <vt:lpstr>PARA QUÉ CONTAR EL SUEÑO DE LOS 9 AÑOS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SOÑAR CON EL PAPA EN SALESIANO</dc:title>
  <dc:creator>PEDRO JOSE CANTOS LUQUE</dc:creator>
  <cp:lastModifiedBy>PEDRO JOSE CANTOS LUQUE</cp:lastModifiedBy>
  <cp:revision>5</cp:revision>
  <dcterms:created xsi:type="dcterms:W3CDTF">2023-09-08T11:27:29Z</dcterms:created>
  <dcterms:modified xsi:type="dcterms:W3CDTF">2023-09-09T09:21:17Z</dcterms:modified>
</cp:coreProperties>
</file>